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69" r:id="rId6"/>
    <p:sldId id="270" r:id="rId7"/>
    <p:sldId id="271" r:id="rId8"/>
    <p:sldId id="272" r:id="rId9"/>
    <p:sldId id="273" r:id="rId10"/>
    <p:sldId id="274" r:id="rId11"/>
    <p:sldId id="275" r:id="rId12"/>
    <p:sldId id="276" r:id="rId13"/>
    <p:sldId id="277" r:id="rId14"/>
    <p:sldId id="279" r:id="rId15"/>
    <p:sldId id="280" r:id="rId16"/>
    <p:sldId id="281" r:id="rId17"/>
    <p:sldId id="282" r:id="rId18"/>
    <p:sldId id="284" r:id="rId19"/>
    <p:sldId id="283" r:id="rId20"/>
    <p:sldId id="26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B9AF60-2A38-3168-786D-363512881F8B}" v="16" dt="2023-09-20T19:43:40.1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32"/>
    <p:restoredTop sz="96197"/>
  </p:normalViewPr>
  <p:slideViewPr>
    <p:cSldViewPr snapToGrid="0">
      <p:cViewPr varScale="1">
        <p:scale>
          <a:sx n="84" d="100"/>
          <a:sy n="84" d="100"/>
        </p:scale>
        <p:origin x="106" y="15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Strachan" userId="S::amy.strachan@nhm.ac.uk::296be357-b93d-4c58-a11b-dfaeda003288" providerId="AD" clId="Web-{0BB9AF60-2A38-3168-786D-363512881F8B}"/>
    <pc:docChg chg="modSld">
      <pc:chgData name="Amy Strachan" userId="S::amy.strachan@nhm.ac.uk::296be357-b93d-4c58-a11b-dfaeda003288" providerId="AD" clId="Web-{0BB9AF60-2A38-3168-786D-363512881F8B}" dt="2023-09-20T19:43:39.888" v="6" actId="20577"/>
      <pc:docMkLst>
        <pc:docMk/>
      </pc:docMkLst>
      <pc:sldChg chg="modSp">
        <pc:chgData name="Amy Strachan" userId="S::amy.strachan@nhm.ac.uk::296be357-b93d-4c58-a11b-dfaeda003288" providerId="AD" clId="Web-{0BB9AF60-2A38-3168-786D-363512881F8B}" dt="2023-09-20T19:43:39.888" v="6" actId="20577"/>
        <pc:sldMkLst>
          <pc:docMk/>
          <pc:sldMk cId="1288623737" sldId="269"/>
        </pc:sldMkLst>
        <pc:spChg chg="mod">
          <ac:chgData name="Amy Strachan" userId="S::amy.strachan@nhm.ac.uk::296be357-b93d-4c58-a11b-dfaeda003288" providerId="AD" clId="Web-{0BB9AF60-2A38-3168-786D-363512881F8B}" dt="2023-09-20T19:43:39.888" v="6" actId="20577"/>
          <ac:spMkLst>
            <pc:docMk/>
            <pc:sldMk cId="1288623737" sldId="269"/>
            <ac:spMk id="2"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emf"/><Relationship Id="rId3" Type="http://schemas.openxmlformats.org/officeDocument/2006/relationships/image" Target="../media/image5.emf"/><Relationship Id="rId7" Type="http://schemas.openxmlformats.org/officeDocument/2006/relationships/image" Target="../media/image9.emf"/><Relationship Id="rId12" Type="http://schemas.openxmlformats.org/officeDocument/2006/relationships/image" Target="../media/image14.emf"/><Relationship Id="rId2" Type="http://schemas.openxmlformats.org/officeDocument/2006/relationships/image" Target="../media/image4.emf"/><Relationship Id="rId16" Type="http://schemas.openxmlformats.org/officeDocument/2006/relationships/image" Target="../media/image18.emf"/><Relationship Id="rId1" Type="http://schemas.openxmlformats.org/officeDocument/2006/relationships/slideMaster" Target="../slideMasters/slideMaster1.xm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5" Type="http://schemas.openxmlformats.org/officeDocument/2006/relationships/image" Target="../media/image17.emf"/><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emf"/><Relationship Id="rId14" Type="http://schemas.openxmlformats.org/officeDocument/2006/relationships/image" Target="../media/image16.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30.emf"/><Relationship Id="rId18" Type="http://schemas.openxmlformats.org/officeDocument/2006/relationships/image" Target="../media/image35.emf"/><Relationship Id="rId3" Type="http://schemas.openxmlformats.org/officeDocument/2006/relationships/image" Target="../media/image20.emf"/><Relationship Id="rId21" Type="http://schemas.openxmlformats.org/officeDocument/2006/relationships/image" Target="../media/image38.emf"/><Relationship Id="rId7" Type="http://schemas.openxmlformats.org/officeDocument/2006/relationships/image" Target="../media/image24.emf"/><Relationship Id="rId12" Type="http://schemas.openxmlformats.org/officeDocument/2006/relationships/image" Target="../media/image29.emf"/><Relationship Id="rId17" Type="http://schemas.openxmlformats.org/officeDocument/2006/relationships/image" Target="../media/image34.emf"/><Relationship Id="rId2" Type="http://schemas.openxmlformats.org/officeDocument/2006/relationships/image" Target="../media/image19.emf"/><Relationship Id="rId16" Type="http://schemas.openxmlformats.org/officeDocument/2006/relationships/image" Target="../media/image33.emf"/><Relationship Id="rId20" Type="http://schemas.openxmlformats.org/officeDocument/2006/relationships/image" Target="../media/image37.emf"/><Relationship Id="rId1" Type="http://schemas.openxmlformats.org/officeDocument/2006/relationships/slideMaster" Target="../slideMasters/slideMaster1.xml"/><Relationship Id="rId6" Type="http://schemas.openxmlformats.org/officeDocument/2006/relationships/image" Target="../media/image23.emf"/><Relationship Id="rId11" Type="http://schemas.openxmlformats.org/officeDocument/2006/relationships/image" Target="../media/image28.emf"/><Relationship Id="rId24" Type="http://schemas.openxmlformats.org/officeDocument/2006/relationships/image" Target="../media/image41.emf"/><Relationship Id="rId5" Type="http://schemas.openxmlformats.org/officeDocument/2006/relationships/image" Target="../media/image22.emf"/><Relationship Id="rId15" Type="http://schemas.openxmlformats.org/officeDocument/2006/relationships/image" Target="../media/image32.emf"/><Relationship Id="rId23" Type="http://schemas.openxmlformats.org/officeDocument/2006/relationships/image" Target="../media/image40.emf"/><Relationship Id="rId10" Type="http://schemas.openxmlformats.org/officeDocument/2006/relationships/image" Target="../media/image27.emf"/><Relationship Id="rId19" Type="http://schemas.openxmlformats.org/officeDocument/2006/relationships/image" Target="../media/image36.emf"/><Relationship Id="rId4" Type="http://schemas.openxmlformats.org/officeDocument/2006/relationships/image" Target="../media/image21.emf"/><Relationship Id="rId9" Type="http://schemas.openxmlformats.org/officeDocument/2006/relationships/image" Target="../media/image26.emf"/><Relationship Id="rId14" Type="http://schemas.openxmlformats.org/officeDocument/2006/relationships/image" Target="../media/image31.emf"/><Relationship Id="rId22" Type="http://schemas.openxmlformats.org/officeDocument/2006/relationships/image" Target="../media/image39.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 colorful drawing of people and objects&#10;&#10;Description automatically generated">
            <a:extLst>
              <a:ext uri="{FF2B5EF4-FFF2-40B4-BE49-F238E27FC236}">
                <a16:creationId xmlns:a16="http://schemas.microsoft.com/office/drawing/2014/main" id="{663EDD7F-0B82-C51C-3680-61632F98BBB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dirty="0"/>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214748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886F-72A9-F985-A201-4F223466A4FE}"/>
              </a:ext>
            </a:extLst>
          </p:cNvPr>
          <p:cNvSpPr>
            <a:spLocks noGrp="1"/>
          </p:cNvSpPr>
          <p:nvPr>
            <p:ph type="title"/>
          </p:nvPr>
        </p:nvSpPr>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EAA10194-04A1-8324-387B-160EABDB17FC}"/>
              </a:ext>
            </a:extLst>
          </p:cNvPr>
          <p:cNvSpPr>
            <a:spLocks noGrp="1"/>
          </p:cNvSpPr>
          <p:nvPr>
            <p:ph idx="1"/>
          </p:nvPr>
        </p:nvSpPr>
        <p:spPr>
          <a:xfrm>
            <a:off x="551146"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D5478D2C-E60A-656E-D55F-224A2F07F861}"/>
              </a:ext>
            </a:extLst>
          </p:cNvPr>
          <p:cNvSpPr>
            <a:spLocks noGrp="1"/>
          </p:cNvSpPr>
          <p:nvPr>
            <p:ph idx="10"/>
          </p:nvPr>
        </p:nvSpPr>
        <p:spPr>
          <a:xfrm>
            <a:off x="6125228"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87588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634241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539712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593980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5" name="Picture 4" descr="A close-up of various symbols&#10;&#10;Description automatically generated">
            <a:extLst>
              <a:ext uri="{FF2B5EF4-FFF2-40B4-BE49-F238E27FC236}">
                <a16:creationId xmlns:a16="http://schemas.microsoft.com/office/drawing/2014/main" id="{502CAB82-8783-3F60-4083-CDDFBE47BAF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58913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47A5A-972F-1ABC-B0EC-B693F249C486}"/>
              </a:ext>
            </a:extLst>
          </p:cNvPr>
          <p:cNvSpPr>
            <a:spLocks noGrp="1"/>
          </p:cNvSpPr>
          <p:nvPr>
            <p:ph type="title"/>
          </p:nvPr>
        </p:nvSpPr>
        <p:spPr/>
        <p:txBody>
          <a:bodyPr/>
          <a:lstStyle/>
          <a:p>
            <a:r>
              <a:rPr lang="en-GB"/>
              <a:t>Click to edit Master title style</a:t>
            </a:r>
            <a:endParaRPr lang="en-US"/>
          </a:p>
        </p:txBody>
      </p:sp>
      <p:pic>
        <p:nvPicPr>
          <p:cNvPr id="3" name="Picture 2">
            <a:extLst>
              <a:ext uri="{FF2B5EF4-FFF2-40B4-BE49-F238E27FC236}">
                <a16:creationId xmlns:a16="http://schemas.microsoft.com/office/drawing/2014/main" id="{0C4F9266-4CC8-F7F3-76E1-4CD39D0B4E38}"/>
              </a:ext>
            </a:extLst>
          </p:cNvPr>
          <p:cNvPicPr>
            <a:picLocks noChangeAspect="1"/>
          </p:cNvPicPr>
          <p:nvPr userDrawn="1"/>
        </p:nvPicPr>
        <p:blipFill>
          <a:blip r:embed="rId2"/>
          <a:stretch>
            <a:fillRect/>
          </a:stretch>
        </p:blipFill>
        <p:spPr>
          <a:xfrm>
            <a:off x="5890394" y="1404677"/>
            <a:ext cx="1366703" cy="1611486"/>
          </a:xfrm>
          <a:prstGeom prst="rect">
            <a:avLst/>
          </a:prstGeom>
        </p:spPr>
      </p:pic>
      <p:pic>
        <p:nvPicPr>
          <p:cNvPr id="4" name="Picture 3">
            <a:extLst>
              <a:ext uri="{FF2B5EF4-FFF2-40B4-BE49-F238E27FC236}">
                <a16:creationId xmlns:a16="http://schemas.microsoft.com/office/drawing/2014/main" id="{9DAAFE89-79E8-5400-4AA0-5EF4F7E32A93}"/>
              </a:ext>
            </a:extLst>
          </p:cNvPr>
          <p:cNvPicPr>
            <a:picLocks noChangeAspect="1"/>
          </p:cNvPicPr>
          <p:nvPr userDrawn="1"/>
        </p:nvPicPr>
        <p:blipFill>
          <a:blip r:embed="rId3"/>
          <a:stretch>
            <a:fillRect/>
          </a:stretch>
        </p:blipFill>
        <p:spPr>
          <a:xfrm>
            <a:off x="7032279" y="3133113"/>
            <a:ext cx="1748089" cy="1613043"/>
          </a:xfrm>
          <a:prstGeom prst="rect">
            <a:avLst/>
          </a:prstGeom>
        </p:spPr>
      </p:pic>
      <p:pic>
        <p:nvPicPr>
          <p:cNvPr id="5" name="Picture 4">
            <a:extLst>
              <a:ext uri="{FF2B5EF4-FFF2-40B4-BE49-F238E27FC236}">
                <a16:creationId xmlns:a16="http://schemas.microsoft.com/office/drawing/2014/main" id="{575F2D87-BCF9-38B8-EBED-20AA26256DEA}"/>
              </a:ext>
            </a:extLst>
          </p:cNvPr>
          <p:cNvPicPr>
            <a:picLocks noChangeAspect="1"/>
          </p:cNvPicPr>
          <p:nvPr userDrawn="1"/>
        </p:nvPicPr>
        <p:blipFill>
          <a:blip r:embed="rId4"/>
          <a:stretch>
            <a:fillRect/>
          </a:stretch>
        </p:blipFill>
        <p:spPr>
          <a:xfrm>
            <a:off x="9266661" y="3132256"/>
            <a:ext cx="2010301" cy="1704386"/>
          </a:xfrm>
          <a:prstGeom prst="rect">
            <a:avLst/>
          </a:prstGeom>
        </p:spPr>
      </p:pic>
      <p:pic>
        <p:nvPicPr>
          <p:cNvPr id="6" name="Picture 5">
            <a:extLst>
              <a:ext uri="{FF2B5EF4-FFF2-40B4-BE49-F238E27FC236}">
                <a16:creationId xmlns:a16="http://schemas.microsoft.com/office/drawing/2014/main" id="{F391519F-AFC7-24C6-6C2F-05DCB1E31B39}"/>
              </a:ext>
            </a:extLst>
          </p:cNvPr>
          <p:cNvPicPr>
            <a:picLocks noChangeAspect="1"/>
          </p:cNvPicPr>
          <p:nvPr userDrawn="1"/>
        </p:nvPicPr>
        <p:blipFill>
          <a:blip r:embed="rId5"/>
          <a:stretch>
            <a:fillRect/>
          </a:stretch>
        </p:blipFill>
        <p:spPr>
          <a:xfrm>
            <a:off x="9603775" y="5107858"/>
            <a:ext cx="2080225" cy="1267364"/>
          </a:xfrm>
          <a:prstGeom prst="rect">
            <a:avLst/>
          </a:prstGeom>
        </p:spPr>
      </p:pic>
      <p:pic>
        <p:nvPicPr>
          <p:cNvPr id="7" name="Picture 6">
            <a:extLst>
              <a:ext uri="{FF2B5EF4-FFF2-40B4-BE49-F238E27FC236}">
                <a16:creationId xmlns:a16="http://schemas.microsoft.com/office/drawing/2014/main" id="{F4F52B7C-0175-26F6-39D6-069F731945D1}"/>
              </a:ext>
            </a:extLst>
          </p:cNvPr>
          <p:cNvPicPr>
            <a:picLocks noChangeAspect="1"/>
          </p:cNvPicPr>
          <p:nvPr userDrawn="1"/>
        </p:nvPicPr>
        <p:blipFill>
          <a:blip r:embed="rId6"/>
          <a:stretch>
            <a:fillRect/>
          </a:stretch>
        </p:blipFill>
        <p:spPr>
          <a:xfrm rot="5400000">
            <a:off x="7808969" y="1388707"/>
            <a:ext cx="1242933" cy="1701733"/>
          </a:xfrm>
          <a:prstGeom prst="rect">
            <a:avLst/>
          </a:prstGeom>
        </p:spPr>
      </p:pic>
      <p:pic>
        <p:nvPicPr>
          <p:cNvPr id="8" name="Picture 7">
            <a:extLst>
              <a:ext uri="{FF2B5EF4-FFF2-40B4-BE49-F238E27FC236}">
                <a16:creationId xmlns:a16="http://schemas.microsoft.com/office/drawing/2014/main" id="{3AE9F64D-FEAD-F082-2796-EC2B22D19B84}"/>
              </a:ext>
            </a:extLst>
          </p:cNvPr>
          <p:cNvPicPr>
            <a:picLocks noChangeAspect="1"/>
          </p:cNvPicPr>
          <p:nvPr userDrawn="1"/>
        </p:nvPicPr>
        <p:blipFill>
          <a:blip r:embed="rId7"/>
          <a:stretch>
            <a:fillRect/>
          </a:stretch>
        </p:blipFill>
        <p:spPr>
          <a:xfrm>
            <a:off x="7392200" y="5105740"/>
            <a:ext cx="2076472" cy="1267364"/>
          </a:xfrm>
          <a:prstGeom prst="rect">
            <a:avLst/>
          </a:prstGeom>
        </p:spPr>
      </p:pic>
      <p:pic>
        <p:nvPicPr>
          <p:cNvPr id="9" name="Picture 8">
            <a:extLst>
              <a:ext uri="{FF2B5EF4-FFF2-40B4-BE49-F238E27FC236}">
                <a16:creationId xmlns:a16="http://schemas.microsoft.com/office/drawing/2014/main" id="{A570D825-D775-4779-BDEE-0A20DD4CFADF}"/>
              </a:ext>
            </a:extLst>
          </p:cNvPr>
          <p:cNvPicPr>
            <a:picLocks noChangeAspect="1"/>
          </p:cNvPicPr>
          <p:nvPr userDrawn="1"/>
        </p:nvPicPr>
        <p:blipFill>
          <a:blip r:embed="rId8"/>
          <a:stretch>
            <a:fillRect/>
          </a:stretch>
        </p:blipFill>
        <p:spPr>
          <a:xfrm>
            <a:off x="4969989" y="3052355"/>
            <a:ext cx="1575997" cy="1591757"/>
          </a:xfrm>
          <a:prstGeom prst="rect">
            <a:avLst/>
          </a:prstGeom>
        </p:spPr>
      </p:pic>
      <p:pic>
        <p:nvPicPr>
          <p:cNvPr id="10" name="Picture 9">
            <a:extLst>
              <a:ext uri="{FF2B5EF4-FFF2-40B4-BE49-F238E27FC236}">
                <a16:creationId xmlns:a16="http://schemas.microsoft.com/office/drawing/2014/main" id="{B3D1222E-936F-B89A-6A8E-555F4EBCF530}"/>
              </a:ext>
            </a:extLst>
          </p:cNvPr>
          <p:cNvPicPr>
            <a:picLocks noChangeAspect="1"/>
          </p:cNvPicPr>
          <p:nvPr userDrawn="1"/>
        </p:nvPicPr>
        <p:blipFill>
          <a:blip r:embed="rId9"/>
          <a:stretch>
            <a:fillRect/>
          </a:stretch>
        </p:blipFill>
        <p:spPr>
          <a:xfrm>
            <a:off x="9673699" y="1685317"/>
            <a:ext cx="2167629" cy="1179959"/>
          </a:xfrm>
          <a:prstGeom prst="rect">
            <a:avLst/>
          </a:prstGeom>
        </p:spPr>
      </p:pic>
      <p:pic>
        <p:nvPicPr>
          <p:cNvPr id="11" name="Picture 10">
            <a:extLst>
              <a:ext uri="{FF2B5EF4-FFF2-40B4-BE49-F238E27FC236}">
                <a16:creationId xmlns:a16="http://schemas.microsoft.com/office/drawing/2014/main" id="{26A310F5-8634-EEC6-27BD-2C2396546CF7}"/>
              </a:ext>
            </a:extLst>
          </p:cNvPr>
          <p:cNvPicPr>
            <a:picLocks noChangeAspect="1"/>
          </p:cNvPicPr>
          <p:nvPr userDrawn="1"/>
        </p:nvPicPr>
        <p:blipFill>
          <a:blip r:embed="rId10"/>
          <a:stretch>
            <a:fillRect/>
          </a:stretch>
        </p:blipFill>
        <p:spPr>
          <a:xfrm>
            <a:off x="3928823" y="1498139"/>
            <a:ext cx="1551720" cy="1478179"/>
          </a:xfrm>
          <a:prstGeom prst="rect">
            <a:avLst/>
          </a:prstGeom>
        </p:spPr>
      </p:pic>
      <p:pic>
        <p:nvPicPr>
          <p:cNvPr id="12" name="Picture 11">
            <a:extLst>
              <a:ext uri="{FF2B5EF4-FFF2-40B4-BE49-F238E27FC236}">
                <a16:creationId xmlns:a16="http://schemas.microsoft.com/office/drawing/2014/main" id="{459F8DEB-593E-FD8F-5A05-34DB640B8D89}"/>
              </a:ext>
            </a:extLst>
          </p:cNvPr>
          <p:cNvPicPr>
            <a:picLocks noChangeAspect="1"/>
          </p:cNvPicPr>
          <p:nvPr userDrawn="1"/>
        </p:nvPicPr>
        <p:blipFill>
          <a:blip r:embed="rId11"/>
          <a:stretch>
            <a:fillRect/>
          </a:stretch>
        </p:blipFill>
        <p:spPr>
          <a:xfrm>
            <a:off x="5834875" y="4843833"/>
            <a:ext cx="1422222" cy="1529271"/>
          </a:xfrm>
          <a:prstGeom prst="rect">
            <a:avLst/>
          </a:prstGeom>
        </p:spPr>
      </p:pic>
      <p:pic>
        <p:nvPicPr>
          <p:cNvPr id="13" name="Picture 12">
            <a:extLst>
              <a:ext uri="{FF2B5EF4-FFF2-40B4-BE49-F238E27FC236}">
                <a16:creationId xmlns:a16="http://schemas.microsoft.com/office/drawing/2014/main" id="{EC6199A8-53E8-2FCD-0581-BD76DFDB82EE}"/>
              </a:ext>
            </a:extLst>
          </p:cNvPr>
          <p:cNvPicPr>
            <a:picLocks noChangeAspect="1"/>
          </p:cNvPicPr>
          <p:nvPr userDrawn="1"/>
        </p:nvPicPr>
        <p:blipFill>
          <a:blip r:embed="rId12"/>
          <a:stretch>
            <a:fillRect/>
          </a:stretch>
        </p:blipFill>
        <p:spPr>
          <a:xfrm>
            <a:off x="2642482" y="3351925"/>
            <a:ext cx="1841214" cy="1161289"/>
          </a:xfrm>
          <a:prstGeom prst="rect">
            <a:avLst/>
          </a:prstGeom>
        </p:spPr>
      </p:pic>
      <p:pic>
        <p:nvPicPr>
          <p:cNvPr id="14" name="Picture 13">
            <a:extLst>
              <a:ext uri="{FF2B5EF4-FFF2-40B4-BE49-F238E27FC236}">
                <a16:creationId xmlns:a16="http://schemas.microsoft.com/office/drawing/2014/main" id="{762CC330-C17C-A869-160C-CB8E07A4552D}"/>
              </a:ext>
            </a:extLst>
          </p:cNvPr>
          <p:cNvPicPr>
            <a:picLocks noChangeAspect="1"/>
          </p:cNvPicPr>
          <p:nvPr userDrawn="1"/>
        </p:nvPicPr>
        <p:blipFill>
          <a:blip r:embed="rId13"/>
          <a:stretch>
            <a:fillRect/>
          </a:stretch>
        </p:blipFill>
        <p:spPr>
          <a:xfrm>
            <a:off x="3904546" y="4770492"/>
            <a:ext cx="1575997" cy="1610711"/>
          </a:xfrm>
          <a:prstGeom prst="rect">
            <a:avLst/>
          </a:prstGeom>
        </p:spPr>
      </p:pic>
      <p:pic>
        <p:nvPicPr>
          <p:cNvPr id="16" name="Picture 15">
            <a:extLst>
              <a:ext uri="{FF2B5EF4-FFF2-40B4-BE49-F238E27FC236}">
                <a16:creationId xmlns:a16="http://schemas.microsoft.com/office/drawing/2014/main" id="{0812A81E-437E-0F59-1DCD-ED5ECC8027AF}"/>
              </a:ext>
            </a:extLst>
          </p:cNvPr>
          <p:cNvPicPr>
            <a:picLocks noChangeAspect="1"/>
          </p:cNvPicPr>
          <p:nvPr userDrawn="1"/>
        </p:nvPicPr>
        <p:blipFill>
          <a:blip r:embed="rId14"/>
          <a:stretch>
            <a:fillRect/>
          </a:stretch>
        </p:blipFill>
        <p:spPr>
          <a:xfrm>
            <a:off x="551145" y="1464056"/>
            <a:ext cx="1094775" cy="1412195"/>
          </a:xfrm>
          <a:prstGeom prst="rect">
            <a:avLst/>
          </a:prstGeom>
        </p:spPr>
      </p:pic>
      <p:pic>
        <p:nvPicPr>
          <p:cNvPr id="17" name="Picture 16">
            <a:extLst>
              <a:ext uri="{FF2B5EF4-FFF2-40B4-BE49-F238E27FC236}">
                <a16:creationId xmlns:a16="http://schemas.microsoft.com/office/drawing/2014/main" id="{5E5A4346-A694-54B1-F68F-357813BE528A}"/>
              </a:ext>
            </a:extLst>
          </p:cNvPr>
          <p:cNvPicPr>
            <a:picLocks noChangeAspect="1"/>
          </p:cNvPicPr>
          <p:nvPr userDrawn="1"/>
        </p:nvPicPr>
        <p:blipFill>
          <a:blip r:embed="rId15"/>
          <a:stretch>
            <a:fillRect/>
          </a:stretch>
        </p:blipFill>
        <p:spPr>
          <a:xfrm>
            <a:off x="508000" y="3429000"/>
            <a:ext cx="1865102" cy="1161290"/>
          </a:xfrm>
          <a:prstGeom prst="rect">
            <a:avLst/>
          </a:prstGeom>
        </p:spPr>
      </p:pic>
      <p:pic>
        <p:nvPicPr>
          <p:cNvPr id="18" name="Picture 17">
            <a:extLst>
              <a:ext uri="{FF2B5EF4-FFF2-40B4-BE49-F238E27FC236}">
                <a16:creationId xmlns:a16="http://schemas.microsoft.com/office/drawing/2014/main" id="{8F4812F3-DFBA-066E-0CB6-D05777A04694}"/>
              </a:ext>
            </a:extLst>
          </p:cNvPr>
          <p:cNvPicPr>
            <a:picLocks noChangeAspect="1"/>
          </p:cNvPicPr>
          <p:nvPr userDrawn="1"/>
        </p:nvPicPr>
        <p:blipFill>
          <a:blip r:embed="rId16"/>
          <a:stretch>
            <a:fillRect/>
          </a:stretch>
        </p:blipFill>
        <p:spPr>
          <a:xfrm>
            <a:off x="2294552" y="1549025"/>
            <a:ext cx="952897" cy="1376406"/>
          </a:xfrm>
          <a:prstGeom prst="rect">
            <a:avLst/>
          </a:prstGeom>
        </p:spPr>
      </p:pic>
    </p:spTree>
    <p:extLst>
      <p:ext uri="{BB962C8B-B14F-4D97-AF65-F5344CB8AC3E}">
        <p14:creationId xmlns:p14="http://schemas.microsoft.com/office/powerpoint/2010/main" val="2180314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47A5A-972F-1ABC-B0EC-B693F249C486}"/>
              </a:ext>
            </a:extLst>
          </p:cNvPr>
          <p:cNvSpPr>
            <a:spLocks noGrp="1"/>
          </p:cNvSpPr>
          <p:nvPr>
            <p:ph type="title"/>
          </p:nvPr>
        </p:nvSpPr>
        <p:spPr/>
        <p:txBody>
          <a:bodyPr/>
          <a:lstStyle/>
          <a:p>
            <a:r>
              <a:rPr lang="en-GB"/>
              <a:t>Click to edit Master title style</a:t>
            </a:r>
            <a:endParaRPr lang="en-US"/>
          </a:p>
        </p:txBody>
      </p:sp>
      <p:pic>
        <p:nvPicPr>
          <p:cNvPr id="19" name="Picture 18">
            <a:extLst>
              <a:ext uri="{FF2B5EF4-FFF2-40B4-BE49-F238E27FC236}">
                <a16:creationId xmlns:a16="http://schemas.microsoft.com/office/drawing/2014/main" id="{4C5061F9-176A-DF1D-E0D7-2E801A754EAC}"/>
              </a:ext>
            </a:extLst>
          </p:cNvPr>
          <p:cNvPicPr>
            <a:picLocks noChangeAspect="1"/>
          </p:cNvPicPr>
          <p:nvPr userDrawn="1"/>
        </p:nvPicPr>
        <p:blipFill>
          <a:blip r:embed="rId2"/>
          <a:stretch>
            <a:fillRect/>
          </a:stretch>
        </p:blipFill>
        <p:spPr>
          <a:xfrm>
            <a:off x="551145" y="1509124"/>
            <a:ext cx="1468374" cy="1468374"/>
          </a:xfrm>
          <a:prstGeom prst="rect">
            <a:avLst/>
          </a:prstGeom>
        </p:spPr>
      </p:pic>
      <p:pic>
        <p:nvPicPr>
          <p:cNvPr id="20" name="Picture 19">
            <a:extLst>
              <a:ext uri="{FF2B5EF4-FFF2-40B4-BE49-F238E27FC236}">
                <a16:creationId xmlns:a16="http://schemas.microsoft.com/office/drawing/2014/main" id="{D8ACD425-0E16-B261-46D2-3A55FA92AAEB}"/>
              </a:ext>
            </a:extLst>
          </p:cNvPr>
          <p:cNvPicPr>
            <a:picLocks noChangeAspect="1"/>
          </p:cNvPicPr>
          <p:nvPr userDrawn="1"/>
        </p:nvPicPr>
        <p:blipFill>
          <a:blip r:embed="rId3"/>
          <a:stretch>
            <a:fillRect/>
          </a:stretch>
        </p:blipFill>
        <p:spPr>
          <a:xfrm>
            <a:off x="2291588" y="1509124"/>
            <a:ext cx="1000252" cy="1485449"/>
          </a:xfrm>
          <a:prstGeom prst="rect">
            <a:avLst/>
          </a:prstGeom>
        </p:spPr>
      </p:pic>
      <p:pic>
        <p:nvPicPr>
          <p:cNvPr id="21" name="Picture 20">
            <a:extLst>
              <a:ext uri="{FF2B5EF4-FFF2-40B4-BE49-F238E27FC236}">
                <a16:creationId xmlns:a16="http://schemas.microsoft.com/office/drawing/2014/main" id="{E853E96F-6985-14A9-7827-0F0B3A73509D}"/>
              </a:ext>
            </a:extLst>
          </p:cNvPr>
          <p:cNvPicPr>
            <a:picLocks noChangeAspect="1"/>
          </p:cNvPicPr>
          <p:nvPr userDrawn="1"/>
        </p:nvPicPr>
        <p:blipFill>
          <a:blip r:embed="rId4"/>
          <a:stretch>
            <a:fillRect/>
          </a:stretch>
        </p:blipFill>
        <p:spPr>
          <a:xfrm>
            <a:off x="3498596" y="1509124"/>
            <a:ext cx="1077468" cy="1529739"/>
          </a:xfrm>
          <a:prstGeom prst="rect">
            <a:avLst/>
          </a:prstGeom>
        </p:spPr>
      </p:pic>
      <p:pic>
        <p:nvPicPr>
          <p:cNvPr id="22" name="Picture 21">
            <a:extLst>
              <a:ext uri="{FF2B5EF4-FFF2-40B4-BE49-F238E27FC236}">
                <a16:creationId xmlns:a16="http://schemas.microsoft.com/office/drawing/2014/main" id="{B0C0CF93-630A-AB1B-BF09-475ACA0DE2B5}"/>
              </a:ext>
            </a:extLst>
          </p:cNvPr>
          <p:cNvPicPr>
            <a:picLocks noChangeAspect="1"/>
          </p:cNvPicPr>
          <p:nvPr userDrawn="1"/>
        </p:nvPicPr>
        <p:blipFill>
          <a:blip r:embed="rId5"/>
          <a:stretch>
            <a:fillRect/>
          </a:stretch>
        </p:blipFill>
        <p:spPr>
          <a:xfrm>
            <a:off x="4867656" y="1509124"/>
            <a:ext cx="2085950" cy="1485449"/>
          </a:xfrm>
          <a:prstGeom prst="rect">
            <a:avLst/>
          </a:prstGeom>
        </p:spPr>
      </p:pic>
      <p:pic>
        <p:nvPicPr>
          <p:cNvPr id="23" name="Picture 22">
            <a:extLst>
              <a:ext uri="{FF2B5EF4-FFF2-40B4-BE49-F238E27FC236}">
                <a16:creationId xmlns:a16="http://schemas.microsoft.com/office/drawing/2014/main" id="{4C477F20-57FD-6837-AE1D-C8CA6C5F377A}"/>
              </a:ext>
            </a:extLst>
          </p:cNvPr>
          <p:cNvPicPr>
            <a:picLocks noChangeAspect="1"/>
          </p:cNvPicPr>
          <p:nvPr userDrawn="1"/>
        </p:nvPicPr>
        <p:blipFill>
          <a:blip r:embed="rId6"/>
          <a:stretch>
            <a:fillRect/>
          </a:stretch>
        </p:blipFill>
        <p:spPr>
          <a:xfrm>
            <a:off x="551145" y="3296648"/>
            <a:ext cx="1974486" cy="545194"/>
          </a:xfrm>
          <a:prstGeom prst="rect">
            <a:avLst/>
          </a:prstGeom>
        </p:spPr>
      </p:pic>
      <p:pic>
        <p:nvPicPr>
          <p:cNvPr id="24" name="Picture 23">
            <a:extLst>
              <a:ext uri="{FF2B5EF4-FFF2-40B4-BE49-F238E27FC236}">
                <a16:creationId xmlns:a16="http://schemas.microsoft.com/office/drawing/2014/main" id="{36320EEA-76E9-95ED-0856-F3064E64FC31}"/>
              </a:ext>
            </a:extLst>
          </p:cNvPr>
          <p:cNvPicPr>
            <a:picLocks noChangeAspect="1"/>
          </p:cNvPicPr>
          <p:nvPr userDrawn="1"/>
        </p:nvPicPr>
        <p:blipFill>
          <a:blip r:embed="rId7"/>
          <a:stretch>
            <a:fillRect/>
          </a:stretch>
        </p:blipFill>
        <p:spPr>
          <a:xfrm>
            <a:off x="2791714" y="3230886"/>
            <a:ext cx="1261149" cy="1393437"/>
          </a:xfrm>
          <a:prstGeom prst="rect">
            <a:avLst/>
          </a:prstGeom>
        </p:spPr>
      </p:pic>
      <p:pic>
        <p:nvPicPr>
          <p:cNvPr id="25" name="Picture 24">
            <a:extLst>
              <a:ext uri="{FF2B5EF4-FFF2-40B4-BE49-F238E27FC236}">
                <a16:creationId xmlns:a16="http://schemas.microsoft.com/office/drawing/2014/main" id="{8E5C920A-729B-AEDB-1BD4-41C8D6475DA6}"/>
              </a:ext>
            </a:extLst>
          </p:cNvPr>
          <p:cNvPicPr>
            <a:picLocks noChangeAspect="1"/>
          </p:cNvPicPr>
          <p:nvPr userDrawn="1"/>
        </p:nvPicPr>
        <p:blipFill>
          <a:blip r:embed="rId8"/>
          <a:stretch>
            <a:fillRect/>
          </a:stretch>
        </p:blipFill>
        <p:spPr>
          <a:xfrm>
            <a:off x="551145" y="4143917"/>
            <a:ext cx="1974486" cy="1142596"/>
          </a:xfrm>
          <a:prstGeom prst="rect">
            <a:avLst/>
          </a:prstGeom>
        </p:spPr>
      </p:pic>
      <p:pic>
        <p:nvPicPr>
          <p:cNvPr id="26" name="Picture 25">
            <a:extLst>
              <a:ext uri="{FF2B5EF4-FFF2-40B4-BE49-F238E27FC236}">
                <a16:creationId xmlns:a16="http://schemas.microsoft.com/office/drawing/2014/main" id="{47F27E8A-A109-7B1F-4D13-5089B0FA726D}"/>
              </a:ext>
            </a:extLst>
          </p:cNvPr>
          <p:cNvPicPr>
            <a:picLocks noChangeAspect="1"/>
          </p:cNvPicPr>
          <p:nvPr userDrawn="1"/>
        </p:nvPicPr>
        <p:blipFill>
          <a:blip r:embed="rId9"/>
          <a:stretch>
            <a:fillRect/>
          </a:stretch>
        </p:blipFill>
        <p:spPr>
          <a:xfrm>
            <a:off x="2780559" y="4860636"/>
            <a:ext cx="1555768" cy="919317"/>
          </a:xfrm>
          <a:prstGeom prst="rect">
            <a:avLst/>
          </a:prstGeom>
        </p:spPr>
      </p:pic>
      <p:pic>
        <p:nvPicPr>
          <p:cNvPr id="28" name="Picture 27">
            <a:extLst>
              <a:ext uri="{FF2B5EF4-FFF2-40B4-BE49-F238E27FC236}">
                <a16:creationId xmlns:a16="http://schemas.microsoft.com/office/drawing/2014/main" id="{99463D56-CDAE-B792-6DF5-EB535C2F6DB7}"/>
              </a:ext>
            </a:extLst>
          </p:cNvPr>
          <p:cNvPicPr>
            <a:picLocks noChangeAspect="1"/>
          </p:cNvPicPr>
          <p:nvPr userDrawn="1"/>
        </p:nvPicPr>
        <p:blipFill>
          <a:blip r:embed="rId10"/>
          <a:stretch>
            <a:fillRect/>
          </a:stretch>
        </p:blipFill>
        <p:spPr>
          <a:xfrm>
            <a:off x="4336327" y="3296648"/>
            <a:ext cx="1540287" cy="1561102"/>
          </a:xfrm>
          <a:prstGeom prst="rect">
            <a:avLst/>
          </a:prstGeom>
        </p:spPr>
      </p:pic>
      <p:pic>
        <p:nvPicPr>
          <p:cNvPr id="29" name="Picture 28">
            <a:extLst>
              <a:ext uri="{FF2B5EF4-FFF2-40B4-BE49-F238E27FC236}">
                <a16:creationId xmlns:a16="http://schemas.microsoft.com/office/drawing/2014/main" id="{E1558F52-5C24-E47C-2DFC-AAAE86D1222F}"/>
              </a:ext>
            </a:extLst>
          </p:cNvPr>
          <p:cNvPicPr>
            <a:picLocks noChangeAspect="1"/>
          </p:cNvPicPr>
          <p:nvPr userDrawn="1"/>
        </p:nvPicPr>
        <p:blipFill>
          <a:blip r:embed="rId11"/>
          <a:stretch>
            <a:fillRect/>
          </a:stretch>
        </p:blipFill>
        <p:spPr>
          <a:xfrm>
            <a:off x="9885824" y="3674442"/>
            <a:ext cx="1768584" cy="1501067"/>
          </a:xfrm>
          <a:prstGeom prst="rect">
            <a:avLst/>
          </a:prstGeom>
        </p:spPr>
      </p:pic>
      <p:pic>
        <p:nvPicPr>
          <p:cNvPr id="30" name="Picture 29">
            <a:extLst>
              <a:ext uri="{FF2B5EF4-FFF2-40B4-BE49-F238E27FC236}">
                <a16:creationId xmlns:a16="http://schemas.microsoft.com/office/drawing/2014/main" id="{3FB1DBBF-122E-31F4-C708-8F8A9656F6CA}"/>
              </a:ext>
            </a:extLst>
          </p:cNvPr>
          <p:cNvPicPr>
            <a:picLocks noChangeAspect="1"/>
          </p:cNvPicPr>
          <p:nvPr userDrawn="1"/>
        </p:nvPicPr>
        <p:blipFill>
          <a:blip r:embed="rId12"/>
          <a:stretch>
            <a:fillRect/>
          </a:stretch>
        </p:blipFill>
        <p:spPr>
          <a:xfrm>
            <a:off x="6015176" y="3230886"/>
            <a:ext cx="694129" cy="1626864"/>
          </a:xfrm>
          <a:prstGeom prst="rect">
            <a:avLst/>
          </a:prstGeom>
        </p:spPr>
      </p:pic>
      <p:pic>
        <p:nvPicPr>
          <p:cNvPr id="31" name="Picture 30">
            <a:extLst>
              <a:ext uri="{FF2B5EF4-FFF2-40B4-BE49-F238E27FC236}">
                <a16:creationId xmlns:a16="http://schemas.microsoft.com/office/drawing/2014/main" id="{4ADE4F33-B499-2514-9B6C-A264A6B16961}"/>
              </a:ext>
            </a:extLst>
          </p:cNvPr>
          <p:cNvPicPr>
            <a:picLocks noChangeAspect="1"/>
          </p:cNvPicPr>
          <p:nvPr userDrawn="1"/>
        </p:nvPicPr>
        <p:blipFill>
          <a:blip r:embed="rId13"/>
          <a:stretch>
            <a:fillRect/>
          </a:stretch>
        </p:blipFill>
        <p:spPr>
          <a:xfrm>
            <a:off x="7027013" y="1530201"/>
            <a:ext cx="2024627" cy="824848"/>
          </a:xfrm>
          <a:prstGeom prst="rect">
            <a:avLst/>
          </a:prstGeom>
        </p:spPr>
      </p:pic>
      <p:pic>
        <p:nvPicPr>
          <p:cNvPr id="32" name="Picture 31">
            <a:extLst>
              <a:ext uri="{FF2B5EF4-FFF2-40B4-BE49-F238E27FC236}">
                <a16:creationId xmlns:a16="http://schemas.microsoft.com/office/drawing/2014/main" id="{1DD8E859-4B42-8280-3D31-DEE36E8EC8E9}"/>
              </a:ext>
            </a:extLst>
          </p:cNvPr>
          <p:cNvPicPr>
            <a:picLocks noChangeAspect="1"/>
          </p:cNvPicPr>
          <p:nvPr userDrawn="1"/>
        </p:nvPicPr>
        <p:blipFill>
          <a:blip r:embed="rId14"/>
          <a:stretch>
            <a:fillRect/>
          </a:stretch>
        </p:blipFill>
        <p:spPr>
          <a:xfrm>
            <a:off x="7092168" y="2518203"/>
            <a:ext cx="2046137" cy="1029669"/>
          </a:xfrm>
          <a:prstGeom prst="rect">
            <a:avLst/>
          </a:prstGeom>
        </p:spPr>
      </p:pic>
      <p:pic>
        <p:nvPicPr>
          <p:cNvPr id="33" name="Picture 32">
            <a:extLst>
              <a:ext uri="{FF2B5EF4-FFF2-40B4-BE49-F238E27FC236}">
                <a16:creationId xmlns:a16="http://schemas.microsoft.com/office/drawing/2014/main" id="{99529386-6FE9-2169-FFE3-57491F7FE0BD}"/>
              </a:ext>
            </a:extLst>
          </p:cNvPr>
          <p:cNvPicPr>
            <a:picLocks noChangeAspect="1"/>
          </p:cNvPicPr>
          <p:nvPr userDrawn="1"/>
        </p:nvPicPr>
        <p:blipFill>
          <a:blip r:embed="rId15"/>
          <a:stretch>
            <a:fillRect/>
          </a:stretch>
        </p:blipFill>
        <p:spPr>
          <a:xfrm>
            <a:off x="10550630" y="5327810"/>
            <a:ext cx="1202817" cy="1195527"/>
          </a:xfrm>
          <a:prstGeom prst="rect">
            <a:avLst/>
          </a:prstGeom>
        </p:spPr>
      </p:pic>
      <p:pic>
        <p:nvPicPr>
          <p:cNvPr id="34" name="Picture 33">
            <a:extLst>
              <a:ext uri="{FF2B5EF4-FFF2-40B4-BE49-F238E27FC236}">
                <a16:creationId xmlns:a16="http://schemas.microsoft.com/office/drawing/2014/main" id="{7D93C342-B7CF-DDC3-48BE-2B9F5D5DFF91}"/>
              </a:ext>
            </a:extLst>
          </p:cNvPr>
          <p:cNvPicPr>
            <a:picLocks noChangeAspect="1"/>
          </p:cNvPicPr>
          <p:nvPr userDrawn="1"/>
        </p:nvPicPr>
        <p:blipFill>
          <a:blip r:embed="rId16"/>
          <a:stretch>
            <a:fillRect/>
          </a:stretch>
        </p:blipFill>
        <p:spPr>
          <a:xfrm>
            <a:off x="8813836" y="3711026"/>
            <a:ext cx="946646" cy="2236978"/>
          </a:xfrm>
          <a:prstGeom prst="rect">
            <a:avLst/>
          </a:prstGeom>
        </p:spPr>
      </p:pic>
      <p:pic>
        <p:nvPicPr>
          <p:cNvPr id="35" name="Picture 34">
            <a:extLst>
              <a:ext uri="{FF2B5EF4-FFF2-40B4-BE49-F238E27FC236}">
                <a16:creationId xmlns:a16="http://schemas.microsoft.com/office/drawing/2014/main" id="{72416874-1650-B6C6-F3C1-D7BFBD5CB9D7}"/>
              </a:ext>
            </a:extLst>
          </p:cNvPr>
          <p:cNvPicPr>
            <a:picLocks noChangeAspect="1"/>
          </p:cNvPicPr>
          <p:nvPr userDrawn="1"/>
        </p:nvPicPr>
        <p:blipFill>
          <a:blip r:embed="rId17"/>
          <a:stretch>
            <a:fillRect/>
          </a:stretch>
        </p:blipFill>
        <p:spPr>
          <a:xfrm>
            <a:off x="7068810" y="3711026"/>
            <a:ext cx="1646997" cy="1427901"/>
          </a:xfrm>
          <a:prstGeom prst="rect">
            <a:avLst/>
          </a:prstGeom>
        </p:spPr>
      </p:pic>
      <p:pic>
        <p:nvPicPr>
          <p:cNvPr id="36" name="Picture 35">
            <a:extLst>
              <a:ext uri="{FF2B5EF4-FFF2-40B4-BE49-F238E27FC236}">
                <a16:creationId xmlns:a16="http://schemas.microsoft.com/office/drawing/2014/main" id="{291DDAD1-F47A-6AFA-896D-E447CFD6C426}"/>
              </a:ext>
            </a:extLst>
          </p:cNvPr>
          <p:cNvPicPr>
            <a:picLocks noChangeAspect="1"/>
          </p:cNvPicPr>
          <p:nvPr userDrawn="1"/>
        </p:nvPicPr>
        <p:blipFill>
          <a:blip r:embed="rId18"/>
          <a:stretch>
            <a:fillRect/>
          </a:stretch>
        </p:blipFill>
        <p:spPr>
          <a:xfrm>
            <a:off x="7828291" y="5327799"/>
            <a:ext cx="768272" cy="907958"/>
          </a:xfrm>
          <a:prstGeom prst="rect">
            <a:avLst/>
          </a:prstGeom>
        </p:spPr>
      </p:pic>
      <p:pic>
        <p:nvPicPr>
          <p:cNvPr id="37" name="Picture 36">
            <a:extLst>
              <a:ext uri="{FF2B5EF4-FFF2-40B4-BE49-F238E27FC236}">
                <a16:creationId xmlns:a16="http://schemas.microsoft.com/office/drawing/2014/main" id="{0125CE80-1164-84F1-2EDD-C29F871F6EFA}"/>
              </a:ext>
            </a:extLst>
          </p:cNvPr>
          <p:cNvPicPr>
            <a:picLocks noChangeAspect="1"/>
          </p:cNvPicPr>
          <p:nvPr userDrawn="1"/>
        </p:nvPicPr>
        <p:blipFill>
          <a:blip r:embed="rId19"/>
          <a:stretch>
            <a:fillRect/>
          </a:stretch>
        </p:blipFill>
        <p:spPr>
          <a:xfrm>
            <a:off x="9317071" y="2402009"/>
            <a:ext cx="2368458" cy="1142596"/>
          </a:xfrm>
          <a:prstGeom prst="rect">
            <a:avLst/>
          </a:prstGeom>
        </p:spPr>
      </p:pic>
      <p:pic>
        <p:nvPicPr>
          <p:cNvPr id="38" name="Picture 37">
            <a:extLst>
              <a:ext uri="{FF2B5EF4-FFF2-40B4-BE49-F238E27FC236}">
                <a16:creationId xmlns:a16="http://schemas.microsoft.com/office/drawing/2014/main" id="{310EE170-7F98-B030-60BE-CD9653058C9E}"/>
              </a:ext>
            </a:extLst>
          </p:cNvPr>
          <p:cNvPicPr>
            <a:picLocks noChangeAspect="1"/>
          </p:cNvPicPr>
          <p:nvPr userDrawn="1"/>
        </p:nvPicPr>
        <p:blipFill>
          <a:blip r:embed="rId20"/>
          <a:stretch>
            <a:fillRect/>
          </a:stretch>
        </p:blipFill>
        <p:spPr>
          <a:xfrm>
            <a:off x="3323974" y="4411639"/>
            <a:ext cx="831103" cy="620697"/>
          </a:xfrm>
          <a:prstGeom prst="rect">
            <a:avLst/>
          </a:prstGeom>
        </p:spPr>
      </p:pic>
      <p:pic>
        <p:nvPicPr>
          <p:cNvPr id="39" name="Picture 38">
            <a:extLst>
              <a:ext uri="{FF2B5EF4-FFF2-40B4-BE49-F238E27FC236}">
                <a16:creationId xmlns:a16="http://schemas.microsoft.com/office/drawing/2014/main" id="{AC21EF77-7232-C646-23A5-F0C1FFB89A8F}"/>
              </a:ext>
            </a:extLst>
          </p:cNvPr>
          <p:cNvPicPr>
            <a:picLocks noChangeAspect="1"/>
          </p:cNvPicPr>
          <p:nvPr userDrawn="1"/>
        </p:nvPicPr>
        <p:blipFill>
          <a:blip r:embed="rId21"/>
          <a:stretch>
            <a:fillRect/>
          </a:stretch>
        </p:blipFill>
        <p:spPr>
          <a:xfrm>
            <a:off x="9005403" y="1605390"/>
            <a:ext cx="755079" cy="1010898"/>
          </a:xfrm>
          <a:prstGeom prst="rect">
            <a:avLst/>
          </a:prstGeom>
        </p:spPr>
      </p:pic>
      <p:pic>
        <p:nvPicPr>
          <p:cNvPr id="40" name="Picture 39">
            <a:extLst>
              <a:ext uri="{FF2B5EF4-FFF2-40B4-BE49-F238E27FC236}">
                <a16:creationId xmlns:a16="http://schemas.microsoft.com/office/drawing/2014/main" id="{8F87E921-30C4-96F9-E9ED-D100FF3C8FFD}"/>
              </a:ext>
            </a:extLst>
          </p:cNvPr>
          <p:cNvPicPr>
            <a:picLocks noChangeAspect="1"/>
          </p:cNvPicPr>
          <p:nvPr userDrawn="1"/>
        </p:nvPicPr>
        <p:blipFill>
          <a:blip r:embed="rId22"/>
          <a:stretch>
            <a:fillRect/>
          </a:stretch>
        </p:blipFill>
        <p:spPr>
          <a:xfrm>
            <a:off x="10062842" y="1508722"/>
            <a:ext cx="1134848" cy="846327"/>
          </a:xfrm>
          <a:prstGeom prst="rect">
            <a:avLst/>
          </a:prstGeom>
        </p:spPr>
      </p:pic>
      <p:pic>
        <p:nvPicPr>
          <p:cNvPr id="41" name="Picture 40">
            <a:extLst>
              <a:ext uri="{FF2B5EF4-FFF2-40B4-BE49-F238E27FC236}">
                <a16:creationId xmlns:a16="http://schemas.microsoft.com/office/drawing/2014/main" id="{38746ABA-42E2-3126-E801-895F405BFDA6}"/>
              </a:ext>
            </a:extLst>
          </p:cNvPr>
          <p:cNvPicPr>
            <a:picLocks noChangeAspect="1"/>
          </p:cNvPicPr>
          <p:nvPr userDrawn="1"/>
        </p:nvPicPr>
        <p:blipFill>
          <a:blip r:embed="rId23"/>
          <a:stretch>
            <a:fillRect/>
          </a:stretch>
        </p:blipFill>
        <p:spPr>
          <a:xfrm>
            <a:off x="5264218" y="3165316"/>
            <a:ext cx="512193" cy="509126"/>
          </a:xfrm>
          <a:prstGeom prst="rect">
            <a:avLst/>
          </a:prstGeom>
        </p:spPr>
      </p:pic>
      <p:pic>
        <p:nvPicPr>
          <p:cNvPr id="42" name="Picture 41">
            <a:extLst>
              <a:ext uri="{FF2B5EF4-FFF2-40B4-BE49-F238E27FC236}">
                <a16:creationId xmlns:a16="http://schemas.microsoft.com/office/drawing/2014/main" id="{A9E013D5-40C8-A9C4-84D6-C394A596CBCD}"/>
              </a:ext>
            </a:extLst>
          </p:cNvPr>
          <p:cNvPicPr>
            <a:picLocks noChangeAspect="1"/>
          </p:cNvPicPr>
          <p:nvPr userDrawn="1"/>
        </p:nvPicPr>
        <p:blipFill>
          <a:blip r:embed="rId24"/>
          <a:stretch>
            <a:fillRect/>
          </a:stretch>
        </p:blipFill>
        <p:spPr>
          <a:xfrm>
            <a:off x="9796667" y="5696712"/>
            <a:ext cx="658924" cy="707898"/>
          </a:xfrm>
          <a:prstGeom prst="rect">
            <a:avLst/>
          </a:prstGeom>
        </p:spPr>
      </p:pic>
    </p:spTree>
    <p:extLst>
      <p:ext uri="{BB962C8B-B14F-4D97-AF65-F5344CB8AC3E}">
        <p14:creationId xmlns:p14="http://schemas.microsoft.com/office/powerpoint/2010/main" val="3452284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2" name="Picture 1" descr="A close-up of a white background&#10;&#10;Description automatically generated">
            <a:extLst>
              <a:ext uri="{FF2B5EF4-FFF2-40B4-BE49-F238E27FC236}">
                <a16:creationId xmlns:a16="http://schemas.microsoft.com/office/drawing/2014/main" id="{9056F8F4-7968-DCE0-6AEE-8C6C26B78A8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96854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2CA22-8BEC-0CCA-46EF-F249048DB3E3}"/>
              </a:ext>
            </a:extLst>
          </p:cNvPr>
          <p:cNvSpPr>
            <a:spLocks noGrp="1"/>
          </p:cNvSpPr>
          <p:nvPr>
            <p:ph type="title"/>
          </p:nvPr>
        </p:nvSpPr>
        <p:spPr>
          <a:xfrm>
            <a:off x="551145" y="365126"/>
            <a:ext cx="10802655" cy="824848"/>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1CEDA45D-5174-0B71-323D-EA88C4840B01}"/>
              </a:ext>
            </a:extLst>
          </p:cNvPr>
          <p:cNvSpPr>
            <a:spLocks noGrp="1"/>
          </p:cNvSpPr>
          <p:nvPr>
            <p:ph type="body" idx="1"/>
          </p:nvPr>
        </p:nvSpPr>
        <p:spPr>
          <a:xfrm>
            <a:off x="551145" y="1678488"/>
            <a:ext cx="10802655" cy="44984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6" name="Picture 5" descr="A black background with green and yellow text&#10;&#10;Description automatically generated">
            <a:extLst>
              <a:ext uri="{FF2B5EF4-FFF2-40B4-BE49-F238E27FC236}">
                <a16:creationId xmlns:a16="http://schemas.microsoft.com/office/drawing/2014/main" id="{ECB92F8E-C0FE-7D83-38BA-E3B89DFCF209}"/>
              </a:ext>
            </a:extLst>
          </p:cNvPr>
          <p:cNvPicPr>
            <a:picLocks noChangeAspect="1"/>
          </p:cNvPicPr>
          <p:nvPr userDrawn="1"/>
        </p:nvPicPr>
        <p:blipFill>
          <a:blip r:embed="rId11"/>
          <a:stretch>
            <a:fillRect/>
          </a:stretch>
        </p:blipFill>
        <p:spPr>
          <a:xfrm>
            <a:off x="307192" y="5612765"/>
            <a:ext cx="2578248" cy="1026795"/>
          </a:xfrm>
          <a:prstGeom prst="rect">
            <a:avLst/>
          </a:prstGeom>
        </p:spPr>
      </p:pic>
    </p:spTree>
    <p:extLst>
      <p:ext uri="{BB962C8B-B14F-4D97-AF65-F5344CB8AC3E}">
        <p14:creationId xmlns:p14="http://schemas.microsoft.com/office/powerpoint/2010/main" val="1537226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0" r:id="rId4"/>
    <p:sldLayoutId id="2147483661" r:id="rId5"/>
    <p:sldLayoutId id="2147483663" r:id="rId6"/>
    <p:sldLayoutId id="2147483664" r:id="rId7"/>
    <p:sldLayoutId id="2147483665" r:id="rId8"/>
    <p:sldLayoutId id="2147483662" r:id="rId9"/>
  </p:sldLayoutIdLst>
  <p:txStyles>
    <p:titleStyle>
      <a:lvl1pPr algn="l" defTabSz="914400" rtl="0" eaLnBrk="1" latinLnBrk="0" hangingPunct="1">
        <a:lnSpc>
          <a:spcPct val="90000"/>
        </a:lnSpc>
        <a:spcBef>
          <a:spcPct val="0"/>
        </a:spcBef>
        <a:buNone/>
        <a:defRPr sz="3200" b="1" kern="1200">
          <a:solidFill>
            <a:schemeClr val="tx1"/>
          </a:solidFill>
          <a:latin typeface="Aestetico 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hyperlink" Target="https://ypn.poetrysociety.org.uk/category/workshop/themed/nature/"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8.emf"/><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26.emf"/><Relationship Id="rId1" Type="http://schemas.openxmlformats.org/officeDocument/2006/relationships/slideLayout" Target="../slideLayouts/slideLayout2.xml"/><Relationship Id="rId4" Type="http://schemas.openxmlformats.org/officeDocument/2006/relationships/image" Target="../media/image3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B66F2-5C6F-1EAF-0CDC-21E37127FAC1}"/>
              </a:ext>
            </a:extLst>
          </p:cNvPr>
          <p:cNvSpPr>
            <a:spLocks noGrp="1"/>
          </p:cNvSpPr>
          <p:nvPr>
            <p:ph type="ctrTitle"/>
          </p:nvPr>
        </p:nvSpPr>
        <p:spPr/>
        <p:txBody>
          <a:bodyPr/>
          <a:lstStyle/>
          <a:p>
            <a:r>
              <a:rPr lang="en-US" dirty="0"/>
              <a:t>Writing the World We Want to See</a:t>
            </a:r>
          </a:p>
        </p:txBody>
      </p:sp>
      <p:sp>
        <p:nvSpPr>
          <p:cNvPr id="3" name="Subtitle 2">
            <a:extLst>
              <a:ext uri="{FF2B5EF4-FFF2-40B4-BE49-F238E27FC236}">
                <a16:creationId xmlns:a16="http://schemas.microsoft.com/office/drawing/2014/main" id="{3C47506D-DD73-6B2E-8ACC-4062D01A11CC}"/>
              </a:ext>
            </a:extLst>
          </p:cNvPr>
          <p:cNvSpPr>
            <a:spLocks noGrp="1"/>
          </p:cNvSpPr>
          <p:nvPr>
            <p:ph type="subTitle" idx="1"/>
          </p:nvPr>
        </p:nvSpPr>
        <p:spPr/>
        <p:txBody>
          <a:bodyPr/>
          <a:lstStyle/>
          <a:p>
            <a:r>
              <a:rPr lang="en-US" dirty="0"/>
              <a:t>A Key Stage 3 Poetry Resource</a:t>
            </a:r>
          </a:p>
        </p:txBody>
      </p:sp>
    </p:spTree>
    <p:extLst>
      <p:ext uri="{BB962C8B-B14F-4D97-AF65-F5344CB8AC3E}">
        <p14:creationId xmlns:p14="http://schemas.microsoft.com/office/powerpoint/2010/main" val="1294564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4390" y="732892"/>
            <a:ext cx="5990461" cy="3970318"/>
          </a:xfrm>
          <a:prstGeom prst="rect">
            <a:avLst/>
          </a:prstGeom>
        </p:spPr>
        <p:txBody>
          <a:bodyPr wrap="square">
            <a:spAutoFit/>
          </a:bodyPr>
          <a:lstStyle/>
          <a:p>
            <a:r>
              <a:rPr lang="en-GB" b="1" kern="100" dirty="0">
                <a:latin typeface="Calibri" panose="020F0502020204030204" pitchFamily="34" charset="0"/>
                <a:ea typeface="Calibri" panose="020F0502020204030204" pitchFamily="34" charset="0"/>
              </a:rPr>
              <a:t>Do not be afraid of reading this poem</a:t>
            </a:r>
          </a:p>
          <a:p>
            <a:endParaRPr lang="en-GB" dirty="0">
              <a:latin typeface="Times New Roman" panose="02020603050405020304" pitchFamily="18" charset="0"/>
              <a:ea typeface="Times New Roman" panose="02020603050405020304" pitchFamily="18" charset="0"/>
            </a:endParaRPr>
          </a:p>
          <a:p>
            <a:pPr>
              <a:spcAft>
                <a:spcPts val="0"/>
              </a:spcAft>
            </a:pPr>
            <a:r>
              <a:rPr lang="en-GB" kern="100" dirty="0">
                <a:latin typeface="Calibri" panose="020F0502020204030204" pitchFamily="34" charset="0"/>
                <a:ea typeface="Calibri" panose="020F0502020204030204" pitchFamily="34" charset="0"/>
              </a:rPr>
              <a:t>Instead, go outside, where the tulips are flowering</a:t>
            </a:r>
            <a:endParaRPr lang="en-GB" dirty="0">
              <a:latin typeface="Times New Roman" panose="02020603050405020304" pitchFamily="18" charset="0"/>
              <a:ea typeface="Times New Roman" panose="02020603050405020304" pitchFamily="18" charset="0"/>
            </a:endParaRPr>
          </a:p>
          <a:p>
            <a:pPr>
              <a:spcAft>
                <a:spcPts val="0"/>
              </a:spcAft>
            </a:pPr>
            <a:r>
              <a:rPr lang="en-GB" kern="100" dirty="0">
                <a:latin typeface="Calibri" panose="020F0502020204030204" pitchFamily="34" charset="0"/>
                <a:ea typeface="Calibri" panose="020F0502020204030204" pitchFamily="34" charset="0"/>
              </a:rPr>
              <a:t>right on time, and watch</a:t>
            </a:r>
            <a:endParaRPr lang="en-GB" dirty="0">
              <a:latin typeface="Times New Roman" panose="02020603050405020304" pitchFamily="18" charset="0"/>
              <a:ea typeface="Times New Roman" panose="02020603050405020304" pitchFamily="18" charset="0"/>
            </a:endParaRPr>
          </a:p>
          <a:p>
            <a:pPr>
              <a:spcAft>
                <a:spcPts val="0"/>
              </a:spcAft>
            </a:pPr>
            <a:r>
              <a:rPr lang="en-GB" kern="100" dirty="0">
                <a:latin typeface="Calibri" panose="020F0502020204030204" pitchFamily="34" charset="0"/>
                <a:ea typeface="Calibri" panose="020F0502020204030204" pitchFamily="34" charset="0"/>
              </a:rPr>
              <a:t>the sunrise. Feel the wetness on the grass warm</a:t>
            </a:r>
            <a:endParaRPr lang="en-GB" dirty="0">
              <a:latin typeface="Times New Roman" panose="02020603050405020304" pitchFamily="18" charset="0"/>
              <a:ea typeface="Times New Roman" panose="02020603050405020304" pitchFamily="18" charset="0"/>
            </a:endParaRPr>
          </a:p>
          <a:p>
            <a:pPr>
              <a:spcAft>
                <a:spcPts val="0"/>
              </a:spcAft>
            </a:pPr>
            <a:r>
              <a:rPr lang="en-GB" kern="100" dirty="0">
                <a:latin typeface="Calibri" panose="020F0502020204030204" pitchFamily="34" charset="0"/>
                <a:ea typeface="Calibri" panose="020F0502020204030204" pitchFamily="34" charset="0"/>
              </a:rPr>
              <a:t>slowly with the day and the late birds miss their chance</a:t>
            </a:r>
            <a:endParaRPr lang="en-GB" dirty="0">
              <a:latin typeface="Times New Roman" panose="02020603050405020304" pitchFamily="18" charset="0"/>
              <a:ea typeface="Times New Roman" panose="02020603050405020304" pitchFamily="18" charset="0"/>
            </a:endParaRPr>
          </a:p>
          <a:p>
            <a:pPr>
              <a:spcAft>
                <a:spcPts val="0"/>
              </a:spcAft>
            </a:pPr>
            <a:r>
              <a:rPr lang="en-GB" kern="100" dirty="0">
                <a:latin typeface="Calibri" panose="020F0502020204030204" pitchFamily="34" charset="0"/>
                <a:ea typeface="Calibri" panose="020F0502020204030204" pitchFamily="34" charset="0"/>
              </a:rPr>
              <a:t>to drink. Let this poem disappear</a:t>
            </a:r>
            <a:endParaRPr lang="en-GB" dirty="0">
              <a:latin typeface="Times New Roman" panose="02020603050405020304" pitchFamily="18" charset="0"/>
              <a:ea typeface="Times New Roman" panose="02020603050405020304" pitchFamily="18" charset="0"/>
            </a:endParaRPr>
          </a:p>
          <a:p>
            <a:pPr>
              <a:spcAft>
                <a:spcPts val="0"/>
              </a:spcAft>
            </a:pPr>
            <a:r>
              <a:rPr lang="en-GB" kern="100" dirty="0">
                <a:latin typeface="Calibri" panose="020F0502020204030204" pitchFamily="34" charset="0"/>
                <a:ea typeface="Calibri" panose="020F0502020204030204" pitchFamily="34" charset="0"/>
              </a:rPr>
              <a:t>in the pileup of the minutes, its short limbs flailing</a:t>
            </a:r>
            <a:endParaRPr lang="en-GB" dirty="0">
              <a:latin typeface="Times New Roman" panose="02020603050405020304" pitchFamily="18" charset="0"/>
              <a:ea typeface="Times New Roman" panose="02020603050405020304" pitchFamily="18" charset="0"/>
            </a:endParaRPr>
          </a:p>
          <a:p>
            <a:pPr>
              <a:spcAft>
                <a:spcPts val="0"/>
              </a:spcAft>
            </a:pPr>
            <a:r>
              <a:rPr lang="en-GB" kern="100" dirty="0">
                <a:latin typeface="Calibri" panose="020F0502020204030204" pitchFamily="34" charset="0"/>
                <a:ea typeface="Calibri" panose="020F0502020204030204" pitchFamily="34" charset="0"/>
              </a:rPr>
              <a:t>like worms in the dryness. Do not make haste</a:t>
            </a:r>
            <a:endParaRPr lang="en-GB" dirty="0">
              <a:latin typeface="Times New Roman" panose="02020603050405020304" pitchFamily="18" charset="0"/>
              <a:ea typeface="Times New Roman" panose="02020603050405020304" pitchFamily="18" charset="0"/>
            </a:endParaRPr>
          </a:p>
          <a:p>
            <a:pPr>
              <a:spcAft>
                <a:spcPts val="0"/>
              </a:spcAft>
            </a:pPr>
            <a:r>
              <a:rPr lang="en-GB" kern="100" dirty="0">
                <a:latin typeface="Calibri" panose="020F0502020204030204" pitchFamily="34" charset="0"/>
                <a:ea typeface="Calibri" panose="020F0502020204030204" pitchFamily="34" charset="0"/>
              </a:rPr>
              <a:t>to rescue it. Rather, linger deep</a:t>
            </a:r>
          </a:p>
          <a:p>
            <a:pPr>
              <a:spcAft>
                <a:spcPts val="0"/>
              </a:spcAft>
            </a:pPr>
            <a:r>
              <a:rPr lang="en-GB" kern="100" dirty="0">
                <a:latin typeface="Calibri" panose="020F0502020204030204" pitchFamily="34" charset="0"/>
                <a:ea typeface="Calibri" panose="020F0502020204030204" pitchFamily="34" charset="0"/>
              </a:rPr>
              <a:t>like the bees on the lilac blooms or the foxes</a:t>
            </a:r>
            <a:endParaRPr lang="en-GB" dirty="0">
              <a:latin typeface="Times New Roman" panose="02020603050405020304" pitchFamily="18" charset="0"/>
              <a:ea typeface="Times New Roman" panose="02020603050405020304" pitchFamily="18" charset="0"/>
            </a:endParaRPr>
          </a:p>
          <a:p>
            <a:pPr>
              <a:spcAft>
                <a:spcPts val="0"/>
              </a:spcAft>
            </a:pPr>
            <a:r>
              <a:rPr lang="en-GB" kern="100" dirty="0">
                <a:latin typeface="Calibri" panose="020F0502020204030204" pitchFamily="34" charset="0"/>
                <a:ea typeface="Calibri" panose="020F0502020204030204" pitchFamily="34" charset="0"/>
              </a:rPr>
              <a:t>defying the shortening night. Stand</a:t>
            </a:r>
            <a:endParaRPr lang="en-GB" dirty="0">
              <a:latin typeface="Times New Roman" panose="02020603050405020304" pitchFamily="18" charset="0"/>
              <a:ea typeface="Times New Roman" panose="02020603050405020304" pitchFamily="18" charset="0"/>
            </a:endParaRPr>
          </a:p>
          <a:p>
            <a:pPr>
              <a:spcAft>
                <a:spcPts val="0"/>
              </a:spcAft>
            </a:pPr>
            <a:r>
              <a:rPr lang="en-GB" kern="100" dirty="0">
                <a:latin typeface="Calibri" panose="020F0502020204030204" pitchFamily="34" charset="0"/>
                <a:ea typeface="Calibri" panose="020F0502020204030204" pitchFamily="34" charset="0"/>
              </a:rPr>
              <a:t>softly like the trees still waiting for their leaves:</a:t>
            </a:r>
            <a:endParaRPr lang="en-GB" dirty="0">
              <a:latin typeface="Times New Roman" panose="02020603050405020304" pitchFamily="18" charset="0"/>
              <a:ea typeface="Times New Roman" panose="02020603050405020304" pitchFamily="18" charset="0"/>
            </a:endParaRPr>
          </a:p>
          <a:p>
            <a:pPr>
              <a:spcAft>
                <a:spcPts val="0"/>
              </a:spcAft>
            </a:pPr>
            <a:endParaRPr lang="en-GB" dirty="0">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4B77AD07-8CC5-831C-DFA7-8C8DA6A2797C}"/>
              </a:ext>
            </a:extLst>
          </p:cNvPr>
          <p:cNvPicPr>
            <a:picLocks noChangeAspect="1"/>
          </p:cNvPicPr>
          <p:nvPr/>
        </p:nvPicPr>
        <p:blipFill>
          <a:blip r:embed="rId2"/>
          <a:stretch>
            <a:fillRect/>
          </a:stretch>
        </p:blipFill>
        <p:spPr>
          <a:xfrm>
            <a:off x="4819083" y="5641212"/>
            <a:ext cx="1555768" cy="919317"/>
          </a:xfrm>
          <a:prstGeom prst="rect">
            <a:avLst/>
          </a:prstGeom>
        </p:spPr>
      </p:pic>
      <p:grpSp>
        <p:nvGrpSpPr>
          <p:cNvPr id="7" name="Group 6"/>
          <p:cNvGrpSpPr/>
          <p:nvPr/>
        </p:nvGrpSpPr>
        <p:grpSpPr>
          <a:xfrm>
            <a:off x="5456599" y="349321"/>
            <a:ext cx="631461" cy="5437198"/>
            <a:chOff x="5132014" y="374469"/>
            <a:chExt cx="631461" cy="5437198"/>
          </a:xfrm>
        </p:grpSpPr>
        <p:pic>
          <p:nvPicPr>
            <p:cNvPr id="8" name="Picture 7">
              <a:extLst>
                <a:ext uri="{FF2B5EF4-FFF2-40B4-BE49-F238E27FC236}">
                  <a16:creationId xmlns:a16="http://schemas.microsoft.com/office/drawing/2014/main" id="{CB1158C7-3271-B4B3-A451-2D01717BA74B}"/>
                </a:ext>
              </a:extLst>
            </p:cNvPr>
            <p:cNvPicPr>
              <a:picLocks noChangeAspect="1"/>
            </p:cNvPicPr>
            <p:nvPr/>
          </p:nvPicPr>
          <p:blipFill>
            <a:blip r:embed="rId3"/>
            <a:stretch>
              <a:fillRect/>
            </a:stretch>
          </p:blipFill>
          <p:spPr>
            <a:xfrm>
              <a:off x="5132014" y="2743199"/>
              <a:ext cx="631461" cy="627634"/>
            </a:xfrm>
            <a:prstGeom prst="rect">
              <a:avLst/>
            </a:prstGeom>
          </p:spPr>
        </p:pic>
        <p:cxnSp>
          <p:nvCxnSpPr>
            <p:cNvPr id="9" name="Straight Connector 8"/>
            <p:cNvCxnSpPr/>
            <p:nvPr/>
          </p:nvCxnSpPr>
          <p:spPr>
            <a:xfrm flipH="1" flipV="1">
              <a:off x="5439035" y="374469"/>
              <a:ext cx="1" cy="2682547"/>
            </a:xfrm>
            <a:prstGeom prst="line">
              <a:avLst/>
            </a:prstGeom>
            <a:ln w="38100">
              <a:solidFill>
                <a:srgbClr val="9CB6B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5453741" y="3129120"/>
              <a:ext cx="1" cy="2682547"/>
            </a:xfrm>
            <a:prstGeom prst="line">
              <a:avLst/>
            </a:prstGeom>
            <a:ln w="38100">
              <a:solidFill>
                <a:srgbClr val="9CB6B1"/>
              </a:solidFill>
            </a:ln>
          </p:spPr>
          <p:style>
            <a:lnRef idx="1">
              <a:schemeClr val="accent1"/>
            </a:lnRef>
            <a:fillRef idx="0">
              <a:schemeClr val="accent1"/>
            </a:fillRef>
            <a:effectRef idx="0">
              <a:schemeClr val="accent1"/>
            </a:effectRef>
            <a:fontRef idx="minor">
              <a:schemeClr val="tx1"/>
            </a:fontRef>
          </p:style>
        </p:cxnSp>
      </p:grpSp>
      <p:sp>
        <p:nvSpPr>
          <p:cNvPr id="13" name="Rectangle 12"/>
          <p:cNvSpPr/>
          <p:nvPr/>
        </p:nvSpPr>
        <p:spPr>
          <a:xfrm>
            <a:off x="6296016" y="1286890"/>
            <a:ext cx="5627760" cy="2862322"/>
          </a:xfrm>
          <a:prstGeom prst="rect">
            <a:avLst/>
          </a:prstGeom>
        </p:spPr>
        <p:txBody>
          <a:bodyPr wrap="square">
            <a:spAutoFit/>
          </a:bodyPr>
          <a:lstStyle/>
          <a:p>
            <a:pPr>
              <a:spcAft>
                <a:spcPts val="0"/>
              </a:spcAft>
            </a:pPr>
            <a:r>
              <a:rPr lang="en-GB" kern="100" dirty="0">
                <a:latin typeface="Calibri" panose="020F0502020204030204" pitchFamily="34" charset="0"/>
                <a:ea typeface="Calibri" panose="020F0502020204030204" pitchFamily="34" charset="0"/>
              </a:rPr>
              <a:t>complain neither of the cold that sometimes sweeps in</a:t>
            </a:r>
            <a:endParaRPr lang="en-GB" dirty="0">
              <a:latin typeface="Times New Roman" panose="02020603050405020304" pitchFamily="18" charset="0"/>
              <a:ea typeface="Times New Roman" panose="02020603050405020304" pitchFamily="18" charset="0"/>
            </a:endParaRPr>
          </a:p>
          <a:p>
            <a:pPr>
              <a:spcAft>
                <a:spcPts val="0"/>
              </a:spcAft>
            </a:pPr>
            <a:r>
              <a:rPr lang="en-GB" kern="100" dirty="0">
                <a:latin typeface="Calibri" panose="020F0502020204030204" pitchFamily="34" charset="0"/>
                <a:ea typeface="Calibri" panose="020F0502020204030204" pitchFamily="34" charset="0"/>
              </a:rPr>
              <a:t>unannounced, nor of this poem’s last cries</a:t>
            </a:r>
            <a:endParaRPr lang="en-GB" dirty="0">
              <a:latin typeface="Times New Roman" panose="02020603050405020304" pitchFamily="18" charset="0"/>
              <a:ea typeface="Times New Roman" panose="02020603050405020304" pitchFamily="18" charset="0"/>
            </a:endParaRPr>
          </a:p>
          <a:p>
            <a:pPr>
              <a:spcAft>
                <a:spcPts val="0"/>
              </a:spcAft>
            </a:pPr>
            <a:r>
              <a:rPr lang="en-GB" kern="100" dirty="0">
                <a:latin typeface="Calibri" panose="020F0502020204030204" pitchFamily="34" charset="0"/>
                <a:ea typeface="Calibri" panose="020F0502020204030204" pitchFamily="34" charset="0"/>
              </a:rPr>
              <a:t>for your attention. But do let the long light stay</a:t>
            </a:r>
            <a:endParaRPr lang="en-GB" dirty="0">
              <a:latin typeface="Times New Roman" panose="02020603050405020304" pitchFamily="18" charset="0"/>
              <a:ea typeface="Times New Roman" panose="02020603050405020304" pitchFamily="18" charset="0"/>
            </a:endParaRPr>
          </a:p>
          <a:p>
            <a:pPr>
              <a:spcAft>
                <a:spcPts val="0"/>
              </a:spcAft>
            </a:pPr>
            <a:r>
              <a:rPr lang="en-GB" kern="100" dirty="0">
                <a:latin typeface="Calibri" panose="020F0502020204030204" pitchFamily="34" charset="0"/>
                <a:ea typeface="Calibri" panose="020F0502020204030204" pitchFamily="34" charset="0"/>
              </a:rPr>
              <a:t>beside you as you catch the season in your hands.</a:t>
            </a:r>
            <a:endParaRPr lang="en-GB" dirty="0">
              <a:latin typeface="Times New Roman" panose="02020603050405020304" pitchFamily="18" charset="0"/>
              <a:ea typeface="Times New Roman" panose="02020603050405020304" pitchFamily="18" charset="0"/>
            </a:endParaRPr>
          </a:p>
          <a:p>
            <a:pPr>
              <a:spcAft>
                <a:spcPts val="0"/>
              </a:spcAft>
            </a:pPr>
            <a:r>
              <a:rPr lang="en-GB" kern="100" dirty="0">
                <a:latin typeface="Calibri" panose="020F0502020204030204" pitchFamily="34" charset="0"/>
                <a:ea typeface="Calibri" panose="020F0502020204030204" pitchFamily="34" charset="0"/>
              </a:rPr>
              <a:t>No, do not be afraid of reading this poem. Instead,</a:t>
            </a:r>
            <a:endParaRPr lang="en-GB" dirty="0">
              <a:latin typeface="Times New Roman" panose="02020603050405020304" pitchFamily="18" charset="0"/>
              <a:ea typeface="Times New Roman" panose="02020603050405020304" pitchFamily="18" charset="0"/>
            </a:endParaRPr>
          </a:p>
          <a:p>
            <a:pPr>
              <a:spcAft>
                <a:spcPts val="0"/>
              </a:spcAft>
            </a:pPr>
            <a:r>
              <a:rPr lang="en-GB" kern="100" dirty="0">
                <a:latin typeface="Calibri" panose="020F0502020204030204" pitchFamily="34" charset="0"/>
                <a:ea typeface="Calibri" panose="020F0502020204030204" pitchFamily="34" charset="0"/>
              </a:rPr>
              <a:t>go outside, and let the splintering clouds remind you</a:t>
            </a:r>
            <a:endParaRPr lang="en-GB" dirty="0">
              <a:latin typeface="Times New Roman" panose="02020603050405020304" pitchFamily="18" charset="0"/>
              <a:ea typeface="Times New Roman" panose="02020603050405020304" pitchFamily="18" charset="0"/>
            </a:endParaRPr>
          </a:p>
          <a:p>
            <a:pPr>
              <a:spcAft>
                <a:spcPts val="0"/>
              </a:spcAft>
            </a:pPr>
            <a:r>
              <a:rPr lang="en-GB" kern="100" dirty="0">
                <a:latin typeface="Calibri" panose="020F0502020204030204" pitchFamily="34" charset="0"/>
                <a:ea typeface="Calibri" panose="020F0502020204030204" pitchFamily="34" charset="0"/>
              </a:rPr>
              <a:t>that this could be the last day of your life.</a:t>
            </a:r>
          </a:p>
          <a:p>
            <a:pPr>
              <a:spcAft>
                <a:spcPts val="0"/>
              </a:spcAft>
            </a:pPr>
            <a:endParaRPr lang="en-GB" dirty="0">
              <a:latin typeface="Times New Roman" panose="02020603050405020304" pitchFamily="18" charset="0"/>
              <a:ea typeface="Times New Roman" panose="02020603050405020304" pitchFamily="18" charset="0"/>
            </a:endParaRPr>
          </a:p>
          <a:p>
            <a:pPr algn="r"/>
            <a:r>
              <a:rPr lang="en-GB" dirty="0">
                <a:latin typeface="Calibri" panose="020F0502020204030204" pitchFamily="34" charset="0"/>
                <a:ea typeface="Times New Roman" panose="02020603050405020304" pitchFamily="18" charset="0"/>
              </a:rPr>
              <a:t>Maggie Wang</a:t>
            </a:r>
            <a:endParaRPr lang="en-GB" dirty="0">
              <a:latin typeface="Times New Roman" panose="02020603050405020304" pitchFamily="18" charset="0"/>
              <a:ea typeface="Times New Roman" panose="02020603050405020304" pitchFamily="18" charset="0"/>
            </a:endParaRPr>
          </a:p>
          <a:p>
            <a:pPr>
              <a:spcAft>
                <a:spcPts val="0"/>
              </a:spcAft>
            </a:pPr>
            <a:endParaRPr lang="en-GB" i="1" kern="100" dirty="0">
              <a:latin typeface="Calibri" panose="020F0502020204030204" pitchFamily="34" charset="0"/>
              <a:ea typeface="Calibri" panose="020F0502020204030204" pitchFamily="34" charset="0"/>
              <a:cs typeface="Calibri" panose="020F0502020204030204" pitchFamily="34" charset="0"/>
            </a:endParaRPr>
          </a:p>
        </p:txBody>
      </p:sp>
      <p:sp>
        <p:nvSpPr>
          <p:cNvPr id="14" name="Rectangle 13"/>
          <p:cNvSpPr/>
          <p:nvPr/>
        </p:nvSpPr>
        <p:spPr>
          <a:xfrm>
            <a:off x="6725785" y="5801887"/>
            <a:ext cx="5281158" cy="738664"/>
          </a:xfrm>
          <a:prstGeom prst="rect">
            <a:avLst/>
          </a:prstGeom>
        </p:spPr>
        <p:txBody>
          <a:bodyPr wrap="square">
            <a:spAutoFit/>
          </a:bodyPr>
          <a:lstStyle/>
          <a:p>
            <a:pPr>
              <a:spcAft>
                <a:spcPts val="0"/>
              </a:spcAft>
            </a:pPr>
            <a:r>
              <a:rPr lang="en-GB" sz="1400" i="1" kern="100" dirty="0">
                <a:latin typeface="Calibri" panose="020F0502020204030204" pitchFamily="34" charset="0"/>
                <a:ea typeface="Calibri" panose="020F0502020204030204" pitchFamily="34" charset="0"/>
                <a:cs typeface="Calibri" panose="020F0502020204030204" pitchFamily="34" charset="0"/>
              </a:rPr>
              <a:t>This poem is commended in The Influence of the Earth: A Poetry Challenge on The Poetry Society's Young Poets Network in partnership with People Need Nature in 2023.</a:t>
            </a:r>
            <a:endParaRPr lang="en-GB" sz="1600"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37145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9496" y="677411"/>
            <a:ext cx="10945368" cy="4893647"/>
          </a:xfrm>
          <a:prstGeom prst="rect">
            <a:avLst/>
          </a:prstGeom>
        </p:spPr>
        <p:txBody>
          <a:bodyPr wrap="square">
            <a:spAutoFit/>
          </a:bodyPr>
          <a:lstStyle/>
          <a:p>
            <a:r>
              <a:rPr lang="en-GB" sz="2400" b="1" dirty="0"/>
              <a:t>Think about the poem</a:t>
            </a:r>
            <a:endParaRPr lang="en-GB" sz="2400" dirty="0"/>
          </a:p>
          <a:p>
            <a:r>
              <a:rPr lang="en-GB" sz="2400" dirty="0"/>
              <a:t>Think about the poem you have read and answer the following questions. You could discuss them in a group or make some notes.</a:t>
            </a:r>
          </a:p>
          <a:p>
            <a:endParaRPr lang="en-GB" sz="2400" dirty="0"/>
          </a:p>
          <a:p>
            <a:pPr marL="285750" lvl="0" indent="-285750">
              <a:buFont typeface="Arial" panose="020B0604020202020204" pitchFamily="34" charset="0"/>
              <a:buChar char="•"/>
            </a:pPr>
            <a:r>
              <a:rPr lang="en-GB" sz="2400" dirty="0"/>
              <a:t>The poem explores the benefits of spending time in nature. What is your experience of nature? Perhaps you live in the countryside or near the sea, or perhaps you live in a city but have a local park. Do you enjoy going there? How does it make you feel?</a:t>
            </a:r>
          </a:p>
          <a:p>
            <a:pPr marL="285750" lvl="0" indent="-285750">
              <a:buFont typeface="Arial" panose="020B0604020202020204" pitchFamily="34" charset="0"/>
              <a:buChar char="•"/>
            </a:pPr>
            <a:r>
              <a:rPr lang="en-GB" sz="2400" dirty="0"/>
              <a:t>The poem is written in the second person, which means it addresses ‘you’. What effect does this have on the reader?</a:t>
            </a:r>
          </a:p>
          <a:p>
            <a:pPr marL="285750" lvl="0" indent="-285750">
              <a:buFont typeface="Arial" panose="020B0604020202020204" pitchFamily="34" charset="0"/>
              <a:buChar char="•"/>
            </a:pPr>
            <a:r>
              <a:rPr lang="en-GB" sz="2400" dirty="0"/>
              <a:t>Lots of the verbs (action words) in the poem are in the form of imperatives, which means they are instructions. Underline all the instruction words. Why do you think the poet did this? Is it related to the idea of social prescribing we looked at earlier?</a:t>
            </a:r>
          </a:p>
          <a:p>
            <a:endParaRPr lang="en-GB" sz="2400" dirty="0"/>
          </a:p>
        </p:txBody>
      </p:sp>
      <p:pic>
        <p:nvPicPr>
          <p:cNvPr id="6" name="Picture 5">
            <a:extLst>
              <a:ext uri="{FF2B5EF4-FFF2-40B4-BE49-F238E27FC236}">
                <a16:creationId xmlns:a16="http://schemas.microsoft.com/office/drawing/2014/main" id="{1A8DCD3D-5227-0F01-55AB-38642B6C116B}"/>
              </a:ext>
            </a:extLst>
          </p:cNvPr>
          <p:cNvPicPr>
            <a:picLocks noChangeAspect="1"/>
          </p:cNvPicPr>
          <p:nvPr/>
        </p:nvPicPr>
        <p:blipFill>
          <a:blip r:embed="rId2"/>
          <a:stretch>
            <a:fillRect/>
          </a:stretch>
        </p:blipFill>
        <p:spPr>
          <a:xfrm>
            <a:off x="10528571" y="4965389"/>
            <a:ext cx="1077468" cy="1529739"/>
          </a:xfrm>
          <a:prstGeom prst="rect">
            <a:avLst/>
          </a:prstGeom>
        </p:spPr>
      </p:pic>
    </p:spTree>
    <p:extLst>
      <p:ext uri="{BB962C8B-B14F-4D97-AF65-F5344CB8AC3E}">
        <p14:creationId xmlns:p14="http://schemas.microsoft.com/office/powerpoint/2010/main" val="3628870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4360" y="549395"/>
            <a:ext cx="10899648" cy="4893647"/>
          </a:xfrm>
          <a:prstGeom prst="rect">
            <a:avLst/>
          </a:prstGeom>
        </p:spPr>
        <p:txBody>
          <a:bodyPr wrap="square">
            <a:spAutoFit/>
          </a:bodyPr>
          <a:lstStyle/>
          <a:p>
            <a:r>
              <a:rPr lang="en-GB" sz="2400" b="1" dirty="0"/>
              <a:t>Think about the poem</a:t>
            </a:r>
            <a:endParaRPr lang="en-GB" sz="2400" dirty="0"/>
          </a:p>
          <a:p>
            <a:r>
              <a:rPr lang="en-GB" sz="2400" dirty="0"/>
              <a:t>Think about the poem you have read and answer the following questions. You could discuss them in a group or make some notes.</a:t>
            </a:r>
          </a:p>
          <a:p>
            <a:pPr marL="285750" lvl="0" indent="-285750">
              <a:buFont typeface="Arial" panose="020B0604020202020204" pitchFamily="34" charset="0"/>
              <a:buChar char="•"/>
            </a:pPr>
            <a:endParaRPr lang="en-GB" sz="2400" dirty="0"/>
          </a:p>
          <a:p>
            <a:pPr marL="285750" lvl="0" indent="-285750">
              <a:buFont typeface="Arial" panose="020B0604020202020204" pitchFamily="34" charset="0"/>
              <a:buChar char="•"/>
            </a:pPr>
            <a:r>
              <a:rPr lang="en-GB" sz="2400" dirty="0"/>
              <a:t>How does the poem appeal to the reader’s different senses e.g. sight, touch, sound?</a:t>
            </a:r>
          </a:p>
          <a:p>
            <a:pPr marL="285750" lvl="0" indent="-285750">
              <a:buFont typeface="Arial" panose="020B0604020202020204" pitchFamily="34" charset="0"/>
              <a:buChar char="•"/>
            </a:pPr>
            <a:r>
              <a:rPr lang="en-GB" sz="2400" dirty="0"/>
              <a:t>What do you think of the poem’s title?</a:t>
            </a:r>
          </a:p>
          <a:p>
            <a:pPr marL="285750" lvl="0" indent="-285750">
              <a:buFont typeface="Arial" panose="020B0604020202020204" pitchFamily="34" charset="0"/>
              <a:buChar char="•"/>
            </a:pPr>
            <a:r>
              <a:rPr lang="en-GB" sz="2400" dirty="0"/>
              <a:t>How is time represented in the poem? Identify any language or imagery relating to time.</a:t>
            </a:r>
          </a:p>
          <a:p>
            <a:pPr marL="285750" lvl="0" indent="-285750">
              <a:buFont typeface="Arial" panose="020B0604020202020204" pitchFamily="34" charset="0"/>
              <a:buChar char="•"/>
            </a:pPr>
            <a:r>
              <a:rPr lang="en-GB" sz="2400" dirty="0"/>
              <a:t> What do you think is the relationship between time (the past, present and future), the natural world and humans?</a:t>
            </a:r>
          </a:p>
          <a:p>
            <a:pPr marL="285750" lvl="0" indent="-285750">
              <a:buFont typeface="Arial" panose="020B0604020202020204" pitchFamily="34" charset="0"/>
              <a:buChar char="•"/>
            </a:pPr>
            <a:r>
              <a:rPr lang="en-GB" sz="2400" dirty="0"/>
              <a:t>What do think is the relationship between a poem and the idea of time? Think about how we read as a process and the lifespan of a poem – how long does it exist? How does it live on?</a:t>
            </a:r>
          </a:p>
        </p:txBody>
      </p:sp>
      <p:pic>
        <p:nvPicPr>
          <p:cNvPr id="6" name="Picture 5">
            <a:extLst>
              <a:ext uri="{FF2B5EF4-FFF2-40B4-BE49-F238E27FC236}">
                <a16:creationId xmlns:a16="http://schemas.microsoft.com/office/drawing/2014/main" id="{1A8DCD3D-5227-0F01-55AB-38642B6C116B}"/>
              </a:ext>
            </a:extLst>
          </p:cNvPr>
          <p:cNvPicPr>
            <a:picLocks noChangeAspect="1"/>
          </p:cNvPicPr>
          <p:nvPr/>
        </p:nvPicPr>
        <p:blipFill>
          <a:blip r:embed="rId2"/>
          <a:stretch>
            <a:fillRect/>
          </a:stretch>
        </p:blipFill>
        <p:spPr>
          <a:xfrm>
            <a:off x="10528571" y="4965389"/>
            <a:ext cx="1077468" cy="1529739"/>
          </a:xfrm>
          <a:prstGeom prst="rect">
            <a:avLst/>
          </a:prstGeom>
        </p:spPr>
      </p:pic>
    </p:spTree>
    <p:extLst>
      <p:ext uri="{BB962C8B-B14F-4D97-AF65-F5344CB8AC3E}">
        <p14:creationId xmlns:p14="http://schemas.microsoft.com/office/powerpoint/2010/main" val="561147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3929" y="1015739"/>
            <a:ext cx="10579608" cy="2831544"/>
          </a:xfrm>
          <a:prstGeom prst="rect">
            <a:avLst/>
          </a:prstGeom>
        </p:spPr>
        <p:txBody>
          <a:bodyPr wrap="square">
            <a:spAutoFit/>
          </a:bodyPr>
          <a:lstStyle/>
          <a:p>
            <a:pPr>
              <a:spcAft>
                <a:spcPts val="1200"/>
              </a:spcAft>
            </a:pPr>
            <a:r>
              <a:rPr lang="en-GB" sz="2400" b="1" kern="100" dirty="0">
                <a:latin typeface="Calibri" panose="020F0502020204030204" pitchFamily="34" charset="0"/>
                <a:ea typeface="Calibri" panose="020F0502020204030204" pitchFamily="34" charset="0"/>
                <a:cs typeface="Calibri" panose="020F0502020204030204" pitchFamily="34" charset="0"/>
              </a:rPr>
              <a:t>Write your own poem</a:t>
            </a:r>
            <a:endParaRPr lang="en-GB" sz="2400" kern="1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400" kern="100" dirty="0">
                <a:latin typeface="Calibri" panose="020F0502020204030204" pitchFamily="34" charset="0"/>
                <a:ea typeface="Calibri" panose="020F0502020204030204" pitchFamily="34" charset="0"/>
                <a:cs typeface="Calibri" panose="020F0502020204030204" pitchFamily="34" charset="0"/>
              </a:rPr>
              <a:t>Maggie Wang’s poem explores the way interaction with nature can be calming and restorative. We’re now going to write our own poems. </a:t>
            </a:r>
          </a:p>
          <a:p>
            <a:pPr>
              <a:spcAft>
                <a:spcPts val="0"/>
              </a:spcAft>
            </a:pPr>
            <a:endParaRPr lang="en-GB" sz="2400" kern="100" dirty="0">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GB" sz="2400" kern="100" dirty="0">
                <a:latin typeface="Calibri" panose="020F0502020204030204" pitchFamily="34" charset="0"/>
                <a:ea typeface="Calibri" panose="020F0502020204030204" pitchFamily="34" charset="0"/>
                <a:cs typeface="Calibri" panose="020F0502020204030204" pitchFamily="34" charset="0"/>
              </a:rPr>
              <a:t>Write a poem about the natural world as a gift for a loved one. Try to make your poem as positive and generous as possible, thinking about how the poem can support the wellbeing of the person you’re giving it to.</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03299F1A-F7DF-6A50-DFAB-517DA7CDE5C5}"/>
              </a:ext>
            </a:extLst>
          </p:cNvPr>
          <p:cNvPicPr>
            <a:picLocks noChangeAspect="1"/>
          </p:cNvPicPr>
          <p:nvPr/>
        </p:nvPicPr>
        <p:blipFill>
          <a:blip r:embed="rId2"/>
          <a:stretch>
            <a:fillRect/>
          </a:stretch>
        </p:blipFill>
        <p:spPr>
          <a:xfrm>
            <a:off x="10071315" y="4843833"/>
            <a:ext cx="1422222" cy="1529271"/>
          </a:xfrm>
          <a:prstGeom prst="rect">
            <a:avLst/>
          </a:prstGeom>
        </p:spPr>
      </p:pic>
    </p:spTree>
    <p:extLst>
      <p:ext uri="{BB962C8B-B14F-4D97-AF65-F5344CB8AC3E}">
        <p14:creationId xmlns:p14="http://schemas.microsoft.com/office/powerpoint/2010/main" val="22473471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0392" y="576827"/>
            <a:ext cx="10497312" cy="4708981"/>
          </a:xfrm>
          <a:prstGeom prst="rect">
            <a:avLst/>
          </a:prstGeom>
        </p:spPr>
        <p:txBody>
          <a:bodyPr wrap="square">
            <a:spAutoFit/>
          </a:bodyPr>
          <a:lstStyle/>
          <a:p>
            <a:r>
              <a:rPr lang="en-GB" sz="2000" dirty="0"/>
              <a:t>Here’s how to get started.</a:t>
            </a:r>
          </a:p>
          <a:p>
            <a:r>
              <a:rPr lang="en-GB" sz="2000" dirty="0"/>
              <a:t> </a:t>
            </a:r>
          </a:p>
          <a:p>
            <a:pPr marL="285750" lvl="0" indent="-285750">
              <a:buFont typeface="Arial" panose="020B0604020202020204" pitchFamily="34" charset="0"/>
              <a:buChar char="•"/>
            </a:pPr>
            <a:r>
              <a:rPr lang="en-GB" sz="2000" dirty="0"/>
              <a:t>Think about who the recipient is and what they like: do they like trees, the beach, birds?</a:t>
            </a:r>
          </a:p>
          <a:p>
            <a:pPr marL="285750" lvl="0" indent="-285750">
              <a:buFont typeface="Arial" panose="020B0604020202020204" pitchFamily="34" charset="0"/>
              <a:buChar char="•"/>
            </a:pPr>
            <a:r>
              <a:rPr lang="en-GB" sz="2000" dirty="0"/>
              <a:t>Select 3-6 items in the natural world to write about. You will include these items in your poem as part of your gift to a loved one, so try to choose items that will appeal to that person. The items might be animals or plants, they could be types of habitat like a forest or desert. Or it could be a big idea like the sea or sky.</a:t>
            </a:r>
          </a:p>
          <a:p>
            <a:pPr marL="285750" lvl="0" indent="-285750">
              <a:buFont typeface="Arial" panose="020B0604020202020204" pitchFamily="34" charset="0"/>
              <a:buChar char="•"/>
            </a:pPr>
            <a:r>
              <a:rPr lang="en-GB" sz="2000" dirty="0"/>
              <a:t>For each item you have chosen, write a couple of phrases describing it. Try to use figurative language like similes or metaphors. Think about colour and texture, and think about how to appeal to the senses.</a:t>
            </a:r>
          </a:p>
          <a:p>
            <a:pPr marL="285750" lvl="0" indent="-285750">
              <a:buFont typeface="Arial" panose="020B0604020202020204" pitchFamily="34" charset="0"/>
              <a:buChar char="•"/>
            </a:pPr>
            <a:r>
              <a:rPr lang="en-GB" sz="2000" dirty="0"/>
              <a:t>Think about how each item can help make the person you’re writing the poem for feel better. </a:t>
            </a:r>
          </a:p>
          <a:p>
            <a:pPr marL="285750" lvl="0" indent="-285750">
              <a:buFont typeface="Arial" panose="020B0604020202020204" pitchFamily="34" charset="0"/>
              <a:buChar char="•"/>
            </a:pPr>
            <a:endParaRPr lang="en-GB" sz="2000" dirty="0"/>
          </a:p>
          <a:p>
            <a:r>
              <a:rPr lang="en-GB" sz="2000" dirty="0"/>
              <a:t>Now weave those thoughts together into a poem. If you want a structure to help you, use the format on the next slide, substituting your own words for the parts in green. But you can also write a poem in any form you like!</a:t>
            </a:r>
          </a:p>
        </p:txBody>
      </p:sp>
      <p:pic>
        <p:nvPicPr>
          <p:cNvPr id="4" name="Picture 3">
            <a:extLst>
              <a:ext uri="{FF2B5EF4-FFF2-40B4-BE49-F238E27FC236}">
                <a16:creationId xmlns:a16="http://schemas.microsoft.com/office/drawing/2014/main" id="{03299F1A-F7DF-6A50-DFAB-517DA7CDE5C5}"/>
              </a:ext>
            </a:extLst>
          </p:cNvPr>
          <p:cNvPicPr>
            <a:picLocks noChangeAspect="1"/>
          </p:cNvPicPr>
          <p:nvPr/>
        </p:nvPicPr>
        <p:blipFill>
          <a:blip r:embed="rId2"/>
          <a:stretch>
            <a:fillRect/>
          </a:stretch>
        </p:blipFill>
        <p:spPr>
          <a:xfrm>
            <a:off x="10309059" y="5072433"/>
            <a:ext cx="1422222" cy="1529271"/>
          </a:xfrm>
          <a:prstGeom prst="rect">
            <a:avLst/>
          </a:prstGeom>
        </p:spPr>
      </p:pic>
    </p:spTree>
    <p:extLst>
      <p:ext uri="{BB962C8B-B14F-4D97-AF65-F5344CB8AC3E}">
        <p14:creationId xmlns:p14="http://schemas.microsoft.com/office/powerpoint/2010/main" val="1502787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5466" y="407472"/>
            <a:ext cx="10705118" cy="5874456"/>
          </a:xfrm>
        </p:spPr>
        <p:txBody>
          <a:bodyPr>
            <a:noAutofit/>
          </a:bodyPr>
          <a:lstStyle/>
          <a:p>
            <a:pPr marL="0" indent="0">
              <a:buNone/>
            </a:pPr>
            <a:r>
              <a:rPr lang="en-GB" sz="1800" dirty="0"/>
              <a:t>Example structure</a:t>
            </a:r>
          </a:p>
          <a:p>
            <a:pPr marL="0" indent="0">
              <a:buNone/>
            </a:pPr>
            <a:r>
              <a:rPr lang="en-GB" sz="1800" b="1" dirty="0"/>
              <a:t>Poem for </a:t>
            </a:r>
            <a:r>
              <a:rPr lang="en-GB" sz="1800" b="1" dirty="0">
                <a:solidFill>
                  <a:srgbClr val="00B050"/>
                </a:solidFill>
              </a:rPr>
              <a:t>Abigail</a:t>
            </a:r>
            <a:r>
              <a:rPr lang="en-GB" sz="1800" dirty="0"/>
              <a:t>					</a:t>
            </a:r>
            <a:r>
              <a:rPr lang="en-GB" sz="1800" b="1" dirty="0"/>
              <a:t>Poem for________</a:t>
            </a:r>
          </a:p>
          <a:p>
            <a:pPr marL="0" indent="0">
              <a:buNone/>
            </a:pPr>
            <a:r>
              <a:rPr lang="en-GB" sz="1800" dirty="0"/>
              <a:t> </a:t>
            </a:r>
          </a:p>
          <a:p>
            <a:pPr marL="0" indent="0">
              <a:lnSpc>
                <a:spcPct val="100000"/>
              </a:lnSpc>
              <a:spcBef>
                <a:spcPts val="0"/>
              </a:spcBef>
              <a:buNone/>
            </a:pPr>
            <a:r>
              <a:rPr lang="en-GB" sz="1800" dirty="0">
                <a:solidFill>
                  <a:srgbClr val="00B050"/>
                </a:solidFill>
              </a:rPr>
              <a:t>Abigail</a:t>
            </a:r>
            <a:r>
              <a:rPr lang="en-GB" sz="1800" dirty="0"/>
              <a:t>, here is </a:t>
            </a:r>
            <a:r>
              <a:rPr lang="en-GB" sz="1800" dirty="0">
                <a:solidFill>
                  <a:srgbClr val="00B050"/>
                </a:solidFill>
              </a:rPr>
              <a:t>a daisy </a:t>
            </a:r>
            <a:r>
              <a:rPr lang="en-GB" sz="1800" dirty="0"/>
              <a:t>for you			______, here is ______ for you</a:t>
            </a:r>
          </a:p>
          <a:p>
            <a:pPr marL="0" indent="0">
              <a:lnSpc>
                <a:spcPct val="100000"/>
              </a:lnSpc>
              <a:spcBef>
                <a:spcPts val="0"/>
              </a:spcBef>
              <a:buNone/>
            </a:pPr>
            <a:r>
              <a:rPr lang="en-GB" sz="1800" dirty="0"/>
              <a:t>It is </a:t>
            </a:r>
            <a:r>
              <a:rPr lang="en-GB" sz="1800" dirty="0">
                <a:solidFill>
                  <a:srgbClr val="00B050"/>
                </a:solidFill>
              </a:rPr>
              <a:t>small enough to fit behind your ear</a:t>
            </a:r>
            <a:r>
              <a:rPr lang="en-GB" sz="1800" dirty="0"/>
              <a:t>			It is ______________________</a:t>
            </a:r>
          </a:p>
          <a:p>
            <a:pPr marL="0" indent="0">
              <a:lnSpc>
                <a:spcPct val="100000"/>
              </a:lnSpc>
              <a:spcBef>
                <a:spcPts val="0"/>
              </a:spcBef>
              <a:buNone/>
            </a:pPr>
            <a:r>
              <a:rPr lang="en-GB" sz="1800" dirty="0">
                <a:solidFill>
                  <a:srgbClr val="00B050"/>
                </a:solidFill>
              </a:rPr>
              <a:t>At its centre is an orange sun</a:t>
            </a:r>
            <a:r>
              <a:rPr lang="en-GB" sz="1800" dirty="0"/>
              <a:t>				__________________________</a:t>
            </a:r>
          </a:p>
          <a:p>
            <a:pPr marL="0" indent="0">
              <a:lnSpc>
                <a:spcPct val="100000"/>
              </a:lnSpc>
              <a:spcBef>
                <a:spcPts val="0"/>
              </a:spcBef>
              <a:buNone/>
            </a:pPr>
            <a:r>
              <a:rPr lang="en-GB" sz="1800" dirty="0"/>
              <a:t>So you will always </a:t>
            </a:r>
            <a:r>
              <a:rPr lang="en-GB" sz="1800" dirty="0">
                <a:solidFill>
                  <a:srgbClr val="00B050"/>
                </a:solidFill>
              </a:rPr>
              <a:t>have light</a:t>
            </a:r>
            <a:r>
              <a:rPr lang="en-GB" sz="1800" dirty="0"/>
              <a:t>				So you will always ___________</a:t>
            </a:r>
          </a:p>
          <a:p>
            <a:pPr marL="0" indent="0">
              <a:lnSpc>
                <a:spcPct val="100000"/>
              </a:lnSpc>
              <a:spcBef>
                <a:spcPts val="0"/>
              </a:spcBef>
              <a:buNone/>
            </a:pPr>
            <a:r>
              <a:rPr lang="en-GB" sz="1800" dirty="0">
                <a:solidFill>
                  <a:srgbClr val="00B050"/>
                </a:solidFill>
              </a:rPr>
              <a:t>Abigail</a:t>
            </a:r>
            <a:r>
              <a:rPr lang="en-GB" sz="1800" dirty="0"/>
              <a:t>, here is </a:t>
            </a:r>
            <a:r>
              <a:rPr lang="en-GB" sz="1800" dirty="0">
                <a:solidFill>
                  <a:srgbClr val="00B050"/>
                </a:solidFill>
              </a:rPr>
              <a:t>a four-leaf clover</a:t>
            </a:r>
            <a:r>
              <a:rPr lang="en-GB" sz="1800" dirty="0"/>
              <a:t>			_____, here is ______________</a:t>
            </a:r>
          </a:p>
          <a:p>
            <a:pPr marL="0" indent="0">
              <a:lnSpc>
                <a:spcPct val="100000"/>
              </a:lnSpc>
              <a:spcBef>
                <a:spcPts val="0"/>
              </a:spcBef>
              <a:buNone/>
            </a:pPr>
            <a:r>
              <a:rPr lang="en-GB" sz="1800" dirty="0">
                <a:solidFill>
                  <a:srgbClr val="00B050"/>
                </a:solidFill>
              </a:rPr>
              <a:t>I found it especially for you</a:t>
            </a:r>
            <a:r>
              <a:rPr lang="en-GB" sz="1800" dirty="0"/>
              <a:t>				__________________________</a:t>
            </a:r>
          </a:p>
          <a:p>
            <a:pPr marL="0" indent="0">
              <a:lnSpc>
                <a:spcPct val="100000"/>
              </a:lnSpc>
              <a:spcBef>
                <a:spcPts val="0"/>
              </a:spcBef>
              <a:buNone/>
            </a:pPr>
            <a:r>
              <a:rPr lang="en-GB" sz="1800" dirty="0">
                <a:solidFill>
                  <a:srgbClr val="00B050"/>
                </a:solidFill>
              </a:rPr>
              <a:t>I combed the grass for it</a:t>
            </a:r>
            <a:r>
              <a:rPr lang="en-GB" sz="1800" dirty="0"/>
              <a:t>				__________________________</a:t>
            </a:r>
          </a:p>
          <a:p>
            <a:pPr marL="0" indent="0">
              <a:lnSpc>
                <a:spcPct val="100000"/>
              </a:lnSpc>
              <a:spcBef>
                <a:spcPts val="0"/>
              </a:spcBef>
              <a:buNone/>
            </a:pPr>
            <a:r>
              <a:rPr lang="en-GB" sz="1800" dirty="0"/>
              <a:t>So you will always </a:t>
            </a:r>
            <a:r>
              <a:rPr lang="en-GB" sz="1800" dirty="0">
                <a:solidFill>
                  <a:srgbClr val="00B050"/>
                </a:solidFill>
              </a:rPr>
              <a:t>have luck</a:t>
            </a:r>
            <a:r>
              <a:rPr lang="en-GB" sz="1800" dirty="0"/>
              <a:t>				So you will always ___________</a:t>
            </a:r>
          </a:p>
          <a:p>
            <a:pPr marL="0" indent="0">
              <a:lnSpc>
                <a:spcPct val="100000"/>
              </a:lnSpc>
              <a:spcBef>
                <a:spcPts val="0"/>
              </a:spcBef>
              <a:buNone/>
            </a:pPr>
            <a:r>
              <a:rPr lang="en-GB" sz="1800" dirty="0"/>
              <a:t>Here, </a:t>
            </a:r>
            <a:r>
              <a:rPr lang="en-GB" sz="1800" dirty="0">
                <a:solidFill>
                  <a:srgbClr val="00B050"/>
                </a:solidFill>
              </a:rPr>
              <a:t>Abigail</a:t>
            </a:r>
            <a:r>
              <a:rPr lang="en-GB" sz="1800" dirty="0"/>
              <a:t>, is </a:t>
            </a:r>
            <a:r>
              <a:rPr lang="en-GB" sz="1800" dirty="0">
                <a:solidFill>
                  <a:srgbClr val="00B050"/>
                </a:solidFill>
              </a:rPr>
              <a:t>a pebble</a:t>
            </a:r>
            <a:r>
              <a:rPr lang="en-GB" sz="1800" dirty="0"/>
              <a:t>				Here, _____, is _____________</a:t>
            </a:r>
          </a:p>
          <a:p>
            <a:pPr marL="0" indent="0">
              <a:lnSpc>
                <a:spcPct val="100000"/>
              </a:lnSpc>
              <a:spcBef>
                <a:spcPts val="0"/>
              </a:spcBef>
              <a:buNone/>
            </a:pPr>
            <a:r>
              <a:rPr lang="en-GB" sz="1800" dirty="0">
                <a:solidFill>
                  <a:srgbClr val="00B050"/>
                </a:solidFill>
              </a:rPr>
              <a:t>Its edges have been smoothed by water</a:t>
            </a:r>
            <a:r>
              <a:rPr lang="en-GB" sz="1800" dirty="0"/>
              <a:t>		__________________________</a:t>
            </a:r>
          </a:p>
          <a:p>
            <a:pPr marL="0" indent="0">
              <a:lnSpc>
                <a:spcPct val="100000"/>
              </a:lnSpc>
              <a:spcBef>
                <a:spcPts val="0"/>
              </a:spcBef>
              <a:buNone/>
            </a:pPr>
            <a:r>
              <a:rPr lang="en-GB" sz="1800" dirty="0"/>
              <a:t>So you will </a:t>
            </a:r>
            <a:r>
              <a:rPr lang="en-GB" sz="1800" dirty="0">
                <a:solidFill>
                  <a:srgbClr val="00B050"/>
                </a:solidFill>
              </a:rPr>
              <a:t>never be blown away</a:t>
            </a:r>
            <a:r>
              <a:rPr lang="en-GB" sz="1800" dirty="0"/>
              <a:t>.			So you will _________________</a:t>
            </a:r>
          </a:p>
          <a:p>
            <a:pPr marL="0" indent="0">
              <a:lnSpc>
                <a:spcPct val="100000"/>
              </a:lnSpc>
              <a:spcBef>
                <a:spcPts val="0"/>
              </a:spcBef>
              <a:buNone/>
            </a:pPr>
            <a:r>
              <a:rPr lang="en-GB" sz="1800" dirty="0"/>
              <a:t> </a:t>
            </a:r>
          </a:p>
          <a:p>
            <a:pPr marL="0" indent="0">
              <a:lnSpc>
                <a:spcPct val="100000"/>
              </a:lnSpc>
              <a:spcBef>
                <a:spcPts val="0"/>
              </a:spcBef>
              <a:buNone/>
            </a:pPr>
            <a:r>
              <a:rPr lang="en-GB" sz="1800" dirty="0"/>
              <a:t>Take these as my gifts:				Take these as my gifts:</a:t>
            </a:r>
          </a:p>
          <a:p>
            <a:pPr marL="0" indent="0">
              <a:lnSpc>
                <a:spcPct val="100000"/>
              </a:lnSpc>
              <a:spcBef>
                <a:spcPts val="0"/>
              </a:spcBef>
              <a:buNone/>
            </a:pPr>
            <a:r>
              <a:rPr lang="en-GB" sz="1800" dirty="0">
                <a:solidFill>
                  <a:srgbClr val="00B050"/>
                </a:solidFill>
              </a:rPr>
              <a:t>Daisy, clover, pebble, poem.	</a:t>
            </a:r>
            <a:r>
              <a:rPr lang="en-GB" sz="1800" dirty="0"/>
              <a:t>			__________________________</a:t>
            </a:r>
          </a:p>
          <a:p>
            <a:pPr marL="0" indent="0">
              <a:lnSpc>
                <a:spcPct val="100000"/>
              </a:lnSpc>
              <a:spcBef>
                <a:spcPts val="0"/>
              </a:spcBef>
              <a:buNone/>
            </a:pPr>
            <a:r>
              <a:rPr lang="en-GB" sz="1800" dirty="0"/>
              <a:t>For you, </a:t>
            </a:r>
            <a:r>
              <a:rPr lang="en-GB" sz="1800" dirty="0">
                <a:solidFill>
                  <a:srgbClr val="00B050"/>
                </a:solidFill>
              </a:rPr>
              <a:t>Abigail</a:t>
            </a:r>
            <a:r>
              <a:rPr lang="en-GB" sz="1800" dirty="0"/>
              <a:t>, always.				For you, _______, always.</a:t>
            </a:r>
          </a:p>
          <a:p>
            <a:pPr marL="0" indent="0">
              <a:buNone/>
            </a:pPr>
            <a:endParaRPr lang="en-GB" sz="1800" dirty="0"/>
          </a:p>
        </p:txBody>
      </p:sp>
    </p:spTree>
    <p:extLst>
      <p:ext uri="{BB962C8B-B14F-4D97-AF65-F5344CB8AC3E}">
        <p14:creationId xmlns:p14="http://schemas.microsoft.com/office/powerpoint/2010/main" val="2702639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59537" y="785694"/>
            <a:ext cx="10579608" cy="4308872"/>
          </a:xfrm>
          <a:prstGeom prst="rect">
            <a:avLst/>
          </a:prstGeom>
        </p:spPr>
        <p:txBody>
          <a:bodyPr wrap="square">
            <a:spAutoFit/>
          </a:bodyPr>
          <a:lstStyle/>
          <a:p>
            <a:pPr>
              <a:spcAft>
                <a:spcPts val="1200"/>
              </a:spcAft>
            </a:pPr>
            <a:r>
              <a:rPr lang="en-GB" sz="2400" b="1" kern="100" dirty="0">
                <a:latin typeface="Calibri" panose="020F0502020204030204" pitchFamily="34" charset="0"/>
                <a:ea typeface="Calibri" panose="020F0502020204030204" pitchFamily="34" charset="0"/>
                <a:cs typeface="Calibri" panose="020F0502020204030204" pitchFamily="34" charset="0"/>
              </a:rPr>
              <a:t>Final Thoughts</a:t>
            </a:r>
            <a:endParaRPr lang="en-GB" sz="2400" kern="1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400" kern="100" dirty="0">
                <a:latin typeface="Calibri" panose="020F0502020204030204" pitchFamily="34" charset="0"/>
                <a:ea typeface="Calibri" panose="020F0502020204030204" pitchFamily="34" charset="0"/>
                <a:cs typeface="Calibri" panose="020F0502020204030204" pitchFamily="34" charset="0"/>
              </a:rPr>
              <a:t>Today we have thought about climate issues and how young people all over the world are taking action. We have learned about social prescribing and thought about the restorative benefits of nature. </a:t>
            </a:r>
            <a:endParaRPr lang="en-GB" sz="2400" kern="1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400" kern="100" dirty="0">
                <a:latin typeface="Calibri" panose="020F0502020204030204" pitchFamily="34" charset="0"/>
                <a:ea typeface="Calibri" panose="020F0502020204030204" pitchFamily="34" charset="0"/>
                <a:cs typeface="Calibri" panose="020F0502020204030204" pitchFamily="34" charset="0"/>
              </a:rPr>
              <a:t> </a:t>
            </a:r>
            <a:endParaRPr lang="en-GB" sz="2400" kern="1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400" kern="100" dirty="0">
                <a:latin typeface="Calibri" panose="020F0502020204030204" pitchFamily="34" charset="0"/>
                <a:ea typeface="Calibri" panose="020F0502020204030204" pitchFamily="34" charset="0"/>
                <a:cs typeface="Calibri" panose="020F0502020204030204" pitchFamily="34" charset="0"/>
              </a:rPr>
              <a:t>Now think about the future. With a partner, spend a few minutes discussing what changes you would like to see world leaders make to preserve the natural world, and what changes you could contribute to in your own community. </a:t>
            </a:r>
          </a:p>
          <a:p>
            <a:pPr>
              <a:spcAft>
                <a:spcPts val="0"/>
              </a:spcAft>
            </a:pPr>
            <a:endParaRPr lang="en-GB" sz="2400" kern="100" dirty="0">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GB" sz="2400" kern="100" dirty="0">
                <a:latin typeface="Calibri" panose="020F0502020204030204" pitchFamily="34" charset="0"/>
                <a:ea typeface="Calibri" panose="020F0502020204030204" pitchFamily="34" charset="0"/>
                <a:cs typeface="Calibri" panose="020F0502020204030204" pitchFamily="34" charset="0"/>
              </a:rPr>
              <a:t>If you have enjoyed writing your poem today, you can </a:t>
            </a:r>
            <a:r>
              <a:rPr lang="en-GB" sz="2400" kern="100" dirty="0">
                <a:latin typeface="Calibri" panose="020F0502020204030204" pitchFamily="34" charset="0"/>
                <a:ea typeface="Calibri" panose="020F0502020204030204" pitchFamily="34" charset="0"/>
              </a:rPr>
              <a:t>find more nature-themed writing ideas on </a:t>
            </a:r>
            <a:r>
              <a:rPr lang="en-GB" sz="2400" kern="100" dirty="0">
                <a:latin typeface="Calibri" panose="020F0502020204030204" pitchFamily="34" charset="0"/>
                <a:ea typeface="Calibri" panose="020F0502020204030204" pitchFamily="34" charset="0"/>
                <a:hlinkClick r:id="rId2"/>
              </a:rPr>
              <a:t>Young Poets Network</a:t>
            </a:r>
            <a:r>
              <a:rPr lang="en-GB" sz="2400" kern="100" dirty="0">
                <a:latin typeface="Calibri" panose="020F0502020204030204" pitchFamily="34" charset="0"/>
                <a:ea typeface="Calibri" panose="020F0502020204030204" pitchFamily="34" charset="0"/>
              </a:rPr>
              <a:t>. </a:t>
            </a:r>
            <a:r>
              <a:rPr lang="en-GB" sz="2400" kern="100" dirty="0">
                <a:latin typeface="Calibri" panose="020F0502020204030204" pitchFamily="34" charset="0"/>
                <a:ea typeface="Calibri" panose="020F0502020204030204" pitchFamily="34" charset="0"/>
                <a:cs typeface="Times New Roman" panose="02020603050405020304" pitchFamily="18" charset="0"/>
              </a:rPr>
              <a:t> </a:t>
            </a:r>
            <a:endParaRPr lang="en-GB"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5D920332-FCCD-A1D3-5D9A-2C723DD8F162}"/>
              </a:ext>
            </a:extLst>
          </p:cNvPr>
          <p:cNvPicPr>
            <a:picLocks noChangeAspect="1"/>
          </p:cNvPicPr>
          <p:nvPr/>
        </p:nvPicPr>
        <p:blipFill>
          <a:blip r:embed="rId3"/>
          <a:stretch>
            <a:fillRect/>
          </a:stretch>
        </p:blipFill>
        <p:spPr>
          <a:xfrm>
            <a:off x="9232157" y="513097"/>
            <a:ext cx="1974486" cy="545194"/>
          </a:xfrm>
          <a:prstGeom prst="rect">
            <a:avLst/>
          </a:prstGeom>
        </p:spPr>
      </p:pic>
    </p:spTree>
    <p:extLst>
      <p:ext uri="{BB962C8B-B14F-4D97-AF65-F5344CB8AC3E}">
        <p14:creationId xmlns:p14="http://schemas.microsoft.com/office/powerpoint/2010/main" val="5966445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4935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5691" y="748041"/>
            <a:ext cx="10136778" cy="3693319"/>
          </a:xfrm>
          <a:prstGeom prst="rect">
            <a:avLst/>
          </a:prstGeom>
        </p:spPr>
        <p:txBody>
          <a:bodyPr wrap="square" lIns="91440" tIns="45720" rIns="91440" bIns="45720" anchor="t">
            <a:spAutoFit/>
          </a:bodyPr>
          <a:lstStyle/>
          <a:p>
            <a:pPr algn="just" fontAlgn="base">
              <a:spcAft>
                <a:spcPts val="0"/>
              </a:spcAft>
            </a:pPr>
            <a:r>
              <a:rPr lang="en-GB" sz="2800" b="1" dirty="0">
                <a:latin typeface="Calibri" panose="020F0502020204030204" pitchFamily="34" charset="0"/>
                <a:ea typeface="Times New Roman" panose="02020603050405020304" pitchFamily="18" charset="0"/>
              </a:rPr>
              <a:t>Learning outcomes </a:t>
            </a:r>
            <a:endParaRPr lang="en-GB" sz="3200" dirty="0">
              <a:latin typeface="Times New Roman" panose="02020603050405020304" pitchFamily="18" charset="0"/>
              <a:ea typeface="Times New Roman" panose="02020603050405020304" pitchFamily="18" charset="0"/>
            </a:endParaRPr>
          </a:p>
          <a:p>
            <a:pPr lvl="0" algn="just" fontAlgn="base">
              <a:spcAft>
                <a:spcPts val="600"/>
              </a:spcAft>
            </a:pPr>
            <a:r>
              <a:rPr lang="en-GB" sz="2800" dirty="0">
                <a:latin typeface="Calibri"/>
                <a:ea typeface="Times New Roman" panose="02020603050405020304" pitchFamily="18" charset="0"/>
                <a:cs typeface="Calibri"/>
              </a:rPr>
              <a:t>To gain a deeper understanding of the impact of climate change, and be introduced to some responses to it, e.g. collective action and social prescribing.</a:t>
            </a:r>
            <a:endParaRPr lang="en-GB" sz="3200" dirty="0">
              <a:latin typeface="Calibri"/>
              <a:ea typeface="Times New Roman" panose="02020603050405020304" pitchFamily="18" charset="0"/>
              <a:cs typeface="Calibri"/>
            </a:endParaRPr>
          </a:p>
          <a:p>
            <a:pPr lvl="0" algn="just" fontAlgn="base">
              <a:spcAft>
                <a:spcPts val="600"/>
              </a:spcAft>
            </a:pPr>
            <a:r>
              <a:rPr lang="en-GB" sz="2800" dirty="0">
                <a:latin typeface="Calibri"/>
                <a:ea typeface="Times New Roman" panose="02020603050405020304" pitchFamily="18" charset="0"/>
                <a:cs typeface="Calibri"/>
              </a:rPr>
              <a:t>To be able to discuss the effects of the use of the second person in poetry.</a:t>
            </a:r>
            <a:endParaRPr lang="en-GB" sz="3200" dirty="0">
              <a:latin typeface="Calibri"/>
              <a:ea typeface="Times New Roman" panose="02020603050405020304" pitchFamily="18" charset="0"/>
              <a:cs typeface="Calibri"/>
            </a:endParaRPr>
          </a:p>
          <a:p>
            <a:pPr lvl="0" algn="just" fontAlgn="base">
              <a:spcAft>
                <a:spcPts val="600"/>
              </a:spcAft>
            </a:pPr>
            <a:r>
              <a:rPr lang="en-GB" sz="2800" dirty="0">
                <a:latin typeface="Calibri"/>
                <a:ea typeface="Times New Roman" panose="02020603050405020304" pitchFamily="18" charset="0"/>
                <a:cs typeface="Calibri"/>
              </a:rPr>
              <a:t>To write a poem about the natural world including some poetic devices.</a:t>
            </a:r>
            <a:endParaRPr lang="en-GB" sz="3200" dirty="0">
              <a:effectLst/>
              <a:latin typeface="Calibri"/>
              <a:ea typeface="Times New Roman" panose="02020603050405020304" pitchFamily="18" charset="0"/>
              <a:cs typeface="Calibri"/>
            </a:endParaRPr>
          </a:p>
        </p:txBody>
      </p:sp>
      <p:pic>
        <p:nvPicPr>
          <p:cNvPr id="29" name="Picture 28">
            <a:extLst>
              <a:ext uri="{FF2B5EF4-FFF2-40B4-BE49-F238E27FC236}">
                <a16:creationId xmlns:a16="http://schemas.microsoft.com/office/drawing/2014/main" id="{9087D6FB-5BC7-1B42-ED89-ED72F3B4B470}"/>
              </a:ext>
            </a:extLst>
          </p:cNvPr>
          <p:cNvPicPr>
            <a:picLocks noChangeAspect="1"/>
          </p:cNvPicPr>
          <p:nvPr/>
        </p:nvPicPr>
        <p:blipFill>
          <a:blip r:embed="rId2"/>
          <a:stretch>
            <a:fillRect/>
          </a:stretch>
        </p:blipFill>
        <p:spPr>
          <a:xfrm>
            <a:off x="8930327" y="4495203"/>
            <a:ext cx="2579368" cy="1923596"/>
          </a:xfrm>
          <a:prstGeom prst="rect">
            <a:avLst/>
          </a:prstGeom>
        </p:spPr>
      </p:pic>
    </p:spTree>
    <p:extLst>
      <p:ext uri="{BB962C8B-B14F-4D97-AF65-F5344CB8AC3E}">
        <p14:creationId xmlns:p14="http://schemas.microsoft.com/office/powerpoint/2010/main" val="1288623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690" y="669661"/>
            <a:ext cx="9233483" cy="4755148"/>
          </a:xfrm>
          <a:prstGeom prst="rect">
            <a:avLst/>
          </a:prstGeom>
        </p:spPr>
        <p:txBody>
          <a:bodyPr wrap="square">
            <a:spAutoFit/>
          </a:bodyPr>
          <a:lstStyle/>
          <a:p>
            <a:pPr fontAlgn="base">
              <a:spcAft>
                <a:spcPts val="600"/>
              </a:spcAft>
            </a:pPr>
            <a:r>
              <a:rPr lang="en-GB" sz="3200" b="1" dirty="0"/>
              <a:t>Key Vocabulary</a:t>
            </a:r>
            <a:r>
              <a:rPr lang="en-GB" sz="3200" dirty="0"/>
              <a:t> </a:t>
            </a:r>
          </a:p>
          <a:p>
            <a:pPr lvl="0" fontAlgn="base">
              <a:spcAft>
                <a:spcPts val="600"/>
              </a:spcAft>
            </a:pPr>
            <a:r>
              <a:rPr lang="en-GB" sz="3200" b="1" dirty="0"/>
              <a:t>Collective action </a:t>
            </a:r>
            <a:r>
              <a:rPr lang="en-GB" sz="3200" dirty="0"/>
              <a:t>– action taken together by a group of people with the aim of improving or changing something</a:t>
            </a:r>
          </a:p>
          <a:p>
            <a:pPr lvl="0" fontAlgn="base">
              <a:spcAft>
                <a:spcPts val="600"/>
              </a:spcAft>
            </a:pPr>
            <a:r>
              <a:rPr lang="en-GB" sz="3200" b="1" dirty="0"/>
              <a:t>Social prescribing </a:t>
            </a:r>
            <a:r>
              <a:rPr lang="en-GB" sz="3200" dirty="0"/>
              <a:t>– connecting people with activities, groups and services that improve their health and wellbeing.</a:t>
            </a:r>
          </a:p>
          <a:p>
            <a:pPr lvl="0" fontAlgn="base"/>
            <a:r>
              <a:rPr lang="en-GB" sz="3200" b="1" dirty="0"/>
              <a:t>Ecosystem</a:t>
            </a:r>
            <a:r>
              <a:rPr lang="en-GB" sz="3200" dirty="0"/>
              <a:t> – animals, humans and plants living together and depending on one another</a:t>
            </a:r>
          </a:p>
        </p:txBody>
      </p:sp>
      <p:pic>
        <p:nvPicPr>
          <p:cNvPr id="4" name="Picture 3">
            <a:extLst>
              <a:ext uri="{FF2B5EF4-FFF2-40B4-BE49-F238E27FC236}">
                <a16:creationId xmlns:a16="http://schemas.microsoft.com/office/drawing/2014/main" id="{8F8A0C1F-A2E3-935D-08B6-66BE5CCA8CC6}"/>
              </a:ext>
            </a:extLst>
          </p:cNvPr>
          <p:cNvPicPr>
            <a:picLocks noChangeAspect="1"/>
          </p:cNvPicPr>
          <p:nvPr/>
        </p:nvPicPr>
        <p:blipFill>
          <a:blip r:embed="rId2"/>
          <a:stretch>
            <a:fillRect/>
          </a:stretch>
        </p:blipFill>
        <p:spPr>
          <a:xfrm>
            <a:off x="9687344" y="3111509"/>
            <a:ext cx="882784" cy="1208644"/>
          </a:xfrm>
          <a:prstGeom prst="rect">
            <a:avLst/>
          </a:prstGeom>
        </p:spPr>
      </p:pic>
      <p:pic>
        <p:nvPicPr>
          <p:cNvPr id="5" name="Picture 4">
            <a:extLst>
              <a:ext uri="{FF2B5EF4-FFF2-40B4-BE49-F238E27FC236}">
                <a16:creationId xmlns:a16="http://schemas.microsoft.com/office/drawing/2014/main" id="{32736327-6F68-D606-6091-E1B277E89E61}"/>
              </a:ext>
            </a:extLst>
          </p:cNvPr>
          <p:cNvPicPr>
            <a:picLocks noChangeAspect="1"/>
          </p:cNvPicPr>
          <p:nvPr/>
        </p:nvPicPr>
        <p:blipFill>
          <a:blip r:embed="rId3"/>
          <a:stretch>
            <a:fillRect/>
          </a:stretch>
        </p:blipFill>
        <p:spPr>
          <a:xfrm>
            <a:off x="8649319" y="4589902"/>
            <a:ext cx="694129" cy="1626864"/>
          </a:xfrm>
          <a:prstGeom prst="rect">
            <a:avLst/>
          </a:prstGeom>
        </p:spPr>
      </p:pic>
      <p:pic>
        <p:nvPicPr>
          <p:cNvPr id="6" name="Picture 5">
            <a:extLst>
              <a:ext uri="{FF2B5EF4-FFF2-40B4-BE49-F238E27FC236}">
                <a16:creationId xmlns:a16="http://schemas.microsoft.com/office/drawing/2014/main" id="{6A772F78-1405-A102-7AE9-AFE724C27FE4}"/>
              </a:ext>
            </a:extLst>
          </p:cNvPr>
          <p:cNvPicPr>
            <a:picLocks noChangeAspect="1"/>
          </p:cNvPicPr>
          <p:nvPr/>
        </p:nvPicPr>
        <p:blipFill>
          <a:blip r:embed="rId4"/>
          <a:stretch>
            <a:fillRect/>
          </a:stretch>
        </p:blipFill>
        <p:spPr>
          <a:xfrm>
            <a:off x="9999676" y="1316626"/>
            <a:ext cx="1635065" cy="1226299"/>
          </a:xfrm>
          <a:prstGeom prst="rect">
            <a:avLst/>
          </a:prstGeom>
        </p:spPr>
      </p:pic>
    </p:spTree>
    <p:extLst>
      <p:ext uri="{BB962C8B-B14F-4D97-AF65-F5344CB8AC3E}">
        <p14:creationId xmlns:p14="http://schemas.microsoft.com/office/powerpoint/2010/main" val="20758969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2496" y="796283"/>
            <a:ext cx="10580914" cy="3757430"/>
          </a:xfrm>
          <a:prstGeom prst="rect">
            <a:avLst/>
          </a:prstGeom>
        </p:spPr>
        <p:txBody>
          <a:bodyPr wrap="square">
            <a:noAutofit/>
          </a:bodyPr>
          <a:lstStyle/>
          <a:p>
            <a:pPr fontAlgn="base">
              <a:spcAft>
                <a:spcPts val="0"/>
              </a:spcAft>
            </a:pPr>
            <a:r>
              <a:rPr lang="en-GB" sz="2400" b="1" dirty="0">
                <a:latin typeface="Calibri" panose="020F0502020204030204" pitchFamily="34" charset="0"/>
                <a:ea typeface="Times New Roman" panose="02020603050405020304" pitchFamily="18" charset="0"/>
              </a:rPr>
              <a:t>Think about what kind of planet you want to see</a:t>
            </a:r>
            <a:endParaRPr lang="en-GB" sz="2400" dirty="0">
              <a:latin typeface="Times New Roman" panose="02020603050405020304" pitchFamily="18" charset="0"/>
              <a:ea typeface="Times New Roman" panose="02020603050405020304" pitchFamily="18" charset="0"/>
            </a:endParaRPr>
          </a:p>
          <a:p>
            <a:pPr fontAlgn="base">
              <a:spcAft>
                <a:spcPts val="0"/>
              </a:spcAft>
            </a:pPr>
            <a:r>
              <a:rPr lang="en-GB" sz="2400" b="1" dirty="0">
                <a:latin typeface="Calibri" panose="020F0502020204030204" pitchFamily="34" charset="0"/>
                <a:ea typeface="Times New Roman" panose="02020603050405020304" pitchFamily="18" charset="0"/>
              </a:rPr>
              <a:t> </a:t>
            </a:r>
            <a:endParaRPr lang="en-GB" sz="2400" dirty="0">
              <a:latin typeface="Times New Roman" panose="02020603050405020304" pitchFamily="18" charset="0"/>
              <a:ea typeface="Times New Roman" panose="02020603050405020304" pitchFamily="18" charset="0"/>
            </a:endParaRPr>
          </a:p>
          <a:p>
            <a:pPr fontAlgn="base">
              <a:spcAft>
                <a:spcPts val="0"/>
              </a:spcAft>
            </a:pPr>
            <a:r>
              <a:rPr lang="en-GB" sz="2400" dirty="0">
                <a:latin typeface="Calibri" panose="020F0502020204030204" pitchFamily="34" charset="0"/>
                <a:ea typeface="Times New Roman" panose="02020603050405020304" pitchFamily="18" charset="0"/>
              </a:rPr>
              <a:t>Climate change is the defining issue of our time. Driven mostly by the emission of greenhouse gases like carbon dioxide and methane, which trap heat in the atmosphere, climate change has a variety of consequences across the world. </a:t>
            </a:r>
          </a:p>
          <a:p>
            <a:pPr fontAlgn="base">
              <a:spcAft>
                <a:spcPts val="0"/>
              </a:spcAft>
            </a:pPr>
            <a:endParaRPr lang="en-GB" sz="2400" dirty="0">
              <a:latin typeface="Calibri" panose="020F0502020204030204" pitchFamily="34" charset="0"/>
              <a:ea typeface="Times New Roman" panose="02020603050405020304" pitchFamily="18" charset="0"/>
            </a:endParaRPr>
          </a:p>
          <a:p>
            <a:pPr fontAlgn="base">
              <a:spcAft>
                <a:spcPts val="0"/>
              </a:spcAft>
            </a:pPr>
            <a:r>
              <a:rPr lang="en-GB" sz="2400" dirty="0">
                <a:latin typeface="Calibri" panose="020F0502020204030204" pitchFamily="34" charset="0"/>
                <a:ea typeface="Times New Roman" panose="02020603050405020304" pitchFamily="18" charset="0"/>
              </a:rPr>
              <a:t>Overall, the planet is getting warmer, but some regions can be temporarily cooler, or may experience longer or shorter periods of wetness or dryness. Extreme weather events like floods and wildfires are increasing, and sea levels are rising.  </a:t>
            </a:r>
            <a:endParaRPr lang="en-GB" sz="2400" dirty="0">
              <a:effectLst/>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2DF147E6-1292-80AB-2D53-BE5FB2B36F39}"/>
              </a:ext>
            </a:extLst>
          </p:cNvPr>
          <p:cNvPicPr>
            <a:picLocks noChangeAspect="1"/>
          </p:cNvPicPr>
          <p:nvPr/>
        </p:nvPicPr>
        <p:blipFill>
          <a:blip r:embed="rId2"/>
          <a:stretch>
            <a:fillRect/>
          </a:stretch>
        </p:blipFill>
        <p:spPr>
          <a:xfrm>
            <a:off x="6398272" y="4789220"/>
            <a:ext cx="1468374" cy="1468374"/>
          </a:xfrm>
          <a:prstGeom prst="rect">
            <a:avLst/>
          </a:prstGeom>
        </p:spPr>
      </p:pic>
      <p:pic>
        <p:nvPicPr>
          <p:cNvPr id="8" name="Picture 7">
            <a:extLst>
              <a:ext uri="{FF2B5EF4-FFF2-40B4-BE49-F238E27FC236}">
                <a16:creationId xmlns:a16="http://schemas.microsoft.com/office/drawing/2014/main" id="{B040C547-1758-A496-120E-E7450B646ED7}"/>
              </a:ext>
            </a:extLst>
          </p:cNvPr>
          <p:cNvPicPr>
            <a:picLocks noChangeAspect="1"/>
          </p:cNvPicPr>
          <p:nvPr/>
        </p:nvPicPr>
        <p:blipFill>
          <a:blip r:embed="rId3"/>
          <a:stretch>
            <a:fillRect/>
          </a:stretch>
        </p:blipFill>
        <p:spPr>
          <a:xfrm>
            <a:off x="9497731" y="4858617"/>
            <a:ext cx="1000252" cy="1485449"/>
          </a:xfrm>
          <a:prstGeom prst="rect">
            <a:avLst/>
          </a:prstGeom>
        </p:spPr>
      </p:pic>
      <p:pic>
        <p:nvPicPr>
          <p:cNvPr id="9" name="Picture 8">
            <a:extLst>
              <a:ext uri="{FF2B5EF4-FFF2-40B4-BE49-F238E27FC236}">
                <a16:creationId xmlns:a16="http://schemas.microsoft.com/office/drawing/2014/main" id="{3384C52A-A6D7-DF0F-36AF-DB3F174A0DEB}"/>
              </a:ext>
            </a:extLst>
          </p:cNvPr>
          <p:cNvPicPr>
            <a:picLocks noChangeAspect="1"/>
          </p:cNvPicPr>
          <p:nvPr/>
        </p:nvPicPr>
        <p:blipFill>
          <a:blip r:embed="rId4"/>
          <a:stretch>
            <a:fillRect/>
          </a:stretch>
        </p:blipFill>
        <p:spPr>
          <a:xfrm>
            <a:off x="3691006" y="4826688"/>
            <a:ext cx="1261149" cy="1393437"/>
          </a:xfrm>
          <a:prstGeom prst="rect">
            <a:avLst/>
          </a:prstGeom>
        </p:spPr>
      </p:pic>
    </p:spTree>
    <p:extLst>
      <p:ext uri="{BB962C8B-B14F-4D97-AF65-F5344CB8AC3E}">
        <p14:creationId xmlns:p14="http://schemas.microsoft.com/office/powerpoint/2010/main" val="11283405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86968" y="1442297"/>
            <a:ext cx="10488168" cy="3416320"/>
          </a:xfrm>
          <a:prstGeom prst="rect">
            <a:avLst/>
          </a:prstGeom>
        </p:spPr>
        <p:txBody>
          <a:bodyPr wrap="square">
            <a:spAutoFit/>
          </a:bodyPr>
          <a:lstStyle/>
          <a:p>
            <a:pPr fontAlgn="base">
              <a:spcAft>
                <a:spcPts val="0"/>
              </a:spcAft>
            </a:pPr>
            <a:r>
              <a:rPr lang="en-GB" sz="2400" dirty="0">
                <a:latin typeface="Calibri" panose="020F0502020204030204" pitchFamily="34" charset="0"/>
                <a:ea typeface="Times New Roman" panose="02020603050405020304" pitchFamily="18" charset="0"/>
              </a:rPr>
              <a:t>Life on Earth exists in an ecosystem, which means that no species – including humans – exists independently of others. Each living thing relies on the survival of the rest of the ecosystem. </a:t>
            </a:r>
          </a:p>
          <a:p>
            <a:pPr fontAlgn="base">
              <a:spcAft>
                <a:spcPts val="0"/>
              </a:spcAft>
            </a:pPr>
            <a:endParaRPr lang="en-GB" sz="2400" dirty="0">
              <a:latin typeface="Calibri" panose="020F0502020204030204" pitchFamily="34" charset="0"/>
              <a:ea typeface="Times New Roman" panose="02020603050405020304" pitchFamily="18" charset="0"/>
            </a:endParaRPr>
          </a:p>
          <a:p>
            <a:pPr fontAlgn="base">
              <a:spcAft>
                <a:spcPts val="0"/>
              </a:spcAft>
            </a:pPr>
            <a:r>
              <a:rPr lang="en-GB" sz="2400" dirty="0">
                <a:latin typeface="Calibri" panose="020F0502020204030204" pitchFamily="34" charset="0"/>
                <a:ea typeface="Times New Roman" panose="02020603050405020304" pitchFamily="18" charset="0"/>
              </a:rPr>
              <a:t>When the climate changes and habitats become at risk, so too do the species that live within that habitat. For example, if hot weather happens earlier in the year, this will have a knock-on effect on when plants flower, when insects are able to pollinate plants and when birds migrate. There’s a risk that as the climate changes, the lives of different species are no longer synchronised. </a:t>
            </a:r>
            <a:endParaRPr lang="en-GB" sz="2800" dirty="0">
              <a:effectLst/>
              <a:latin typeface="Times New Roman" panose="02020603050405020304" pitchFamily="18" charset="0"/>
              <a:ea typeface="Times New Roman" panose="02020603050405020304" pitchFamily="18" charset="0"/>
            </a:endParaRPr>
          </a:p>
        </p:txBody>
      </p:sp>
      <p:pic>
        <p:nvPicPr>
          <p:cNvPr id="8" name="Picture 7">
            <a:extLst>
              <a:ext uri="{FF2B5EF4-FFF2-40B4-BE49-F238E27FC236}">
                <a16:creationId xmlns:a16="http://schemas.microsoft.com/office/drawing/2014/main" id="{B040C547-1758-A496-120E-E7450B646ED7}"/>
              </a:ext>
            </a:extLst>
          </p:cNvPr>
          <p:cNvPicPr>
            <a:picLocks noChangeAspect="1"/>
          </p:cNvPicPr>
          <p:nvPr/>
        </p:nvPicPr>
        <p:blipFill>
          <a:blip r:embed="rId2"/>
          <a:stretch>
            <a:fillRect/>
          </a:stretch>
        </p:blipFill>
        <p:spPr>
          <a:xfrm>
            <a:off x="9497731" y="4858617"/>
            <a:ext cx="1000252" cy="1485449"/>
          </a:xfrm>
          <a:prstGeom prst="rect">
            <a:avLst/>
          </a:prstGeom>
        </p:spPr>
      </p:pic>
      <p:pic>
        <p:nvPicPr>
          <p:cNvPr id="9" name="Picture 8">
            <a:extLst>
              <a:ext uri="{FF2B5EF4-FFF2-40B4-BE49-F238E27FC236}">
                <a16:creationId xmlns:a16="http://schemas.microsoft.com/office/drawing/2014/main" id="{3384C52A-A6D7-DF0F-36AF-DB3F174A0DEB}"/>
              </a:ext>
            </a:extLst>
          </p:cNvPr>
          <p:cNvPicPr>
            <a:picLocks noChangeAspect="1"/>
          </p:cNvPicPr>
          <p:nvPr/>
        </p:nvPicPr>
        <p:blipFill>
          <a:blip r:embed="rId3"/>
          <a:stretch>
            <a:fillRect/>
          </a:stretch>
        </p:blipFill>
        <p:spPr>
          <a:xfrm>
            <a:off x="374745" y="310393"/>
            <a:ext cx="1024445" cy="1131904"/>
          </a:xfrm>
          <a:prstGeom prst="rect">
            <a:avLst/>
          </a:prstGeom>
        </p:spPr>
      </p:pic>
    </p:spTree>
    <p:extLst>
      <p:ext uri="{BB962C8B-B14F-4D97-AF65-F5344CB8AC3E}">
        <p14:creationId xmlns:p14="http://schemas.microsoft.com/office/powerpoint/2010/main" val="3246143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41248" y="1286787"/>
            <a:ext cx="10561320" cy="3785652"/>
          </a:xfrm>
          <a:prstGeom prst="rect">
            <a:avLst/>
          </a:prstGeom>
        </p:spPr>
        <p:txBody>
          <a:bodyPr wrap="square">
            <a:spAutoFit/>
          </a:bodyPr>
          <a:lstStyle/>
          <a:p>
            <a:pPr fontAlgn="base"/>
            <a:r>
              <a:rPr lang="en-GB" sz="2400" dirty="0"/>
              <a:t>People, too, are adversely affected by climate change. In addition to dealing with the physical consequences of climate change, such as natural disasters or climate-based migration, people experience a range of feelings. </a:t>
            </a:r>
          </a:p>
          <a:p>
            <a:pPr fontAlgn="base"/>
            <a:endParaRPr lang="en-GB" sz="2400" dirty="0"/>
          </a:p>
          <a:p>
            <a:pPr fontAlgn="base"/>
            <a:r>
              <a:rPr lang="en-GB" sz="2400" dirty="0"/>
              <a:t>When thinking about the consequences of the changing climate, people can have feelings of frustration, anger and powerlessness. It affects people of all ages, but many young people in particular experience these feelings.</a:t>
            </a:r>
          </a:p>
          <a:p>
            <a:pPr fontAlgn="base"/>
            <a:endParaRPr lang="en-GB" sz="2400" dirty="0"/>
          </a:p>
          <a:p>
            <a:pPr fontAlgn="base"/>
            <a:r>
              <a:rPr lang="en-GB" sz="2400" dirty="0"/>
              <a:t>Force of Nature, a non-profit organisation who work with young people, report that over 70% of young people feel hopeless about the climate crisis. </a:t>
            </a:r>
          </a:p>
        </p:txBody>
      </p:sp>
      <p:pic>
        <p:nvPicPr>
          <p:cNvPr id="10" name="Picture 9">
            <a:extLst>
              <a:ext uri="{FF2B5EF4-FFF2-40B4-BE49-F238E27FC236}">
                <a16:creationId xmlns:a16="http://schemas.microsoft.com/office/drawing/2014/main" id="{3384C52A-A6D7-DF0F-36AF-DB3F174A0DEB}"/>
              </a:ext>
            </a:extLst>
          </p:cNvPr>
          <p:cNvPicPr>
            <a:picLocks noChangeAspect="1"/>
          </p:cNvPicPr>
          <p:nvPr/>
        </p:nvPicPr>
        <p:blipFill>
          <a:blip r:embed="rId2"/>
          <a:stretch>
            <a:fillRect/>
          </a:stretch>
        </p:blipFill>
        <p:spPr>
          <a:xfrm>
            <a:off x="443041" y="264674"/>
            <a:ext cx="858143" cy="948158"/>
          </a:xfrm>
          <a:prstGeom prst="rect">
            <a:avLst/>
          </a:prstGeom>
        </p:spPr>
      </p:pic>
      <p:pic>
        <p:nvPicPr>
          <p:cNvPr id="5" name="Picture 4">
            <a:extLst>
              <a:ext uri="{FF2B5EF4-FFF2-40B4-BE49-F238E27FC236}">
                <a16:creationId xmlns:a16="http://schemas.microsoft.com/office/drawing/2014/main" id="{6A772F78-1405-A102-7AE9-AFE724C27FE4}"/>
              </a:ext>
            </a:extLst>
          </p:cNvPr>
          <p:cNvPicPr>
            <a:picLocks noChangeAspect="1"/>
          </p:cNvPicPr>
          <p:nvPr/>
        </p:nvPicPr>
        <p:blipFill>
          <a:blip r:embed="rId3"/>
          <a:stretch>
            <a:fillRect/>
          </a:stretch>
        </p:blipFill>
        <p:spPr>
          <a:xfrm>
            <a:off x="9632097" y="5146395"/>
            <a:ext cx="1635065" cy="1226299"/>
          </a:xfrm>
          <a:prstGeom prst="rect">
            <a:avLst/>
          </a:prstGeom>
        </p:spPr>
      </p:pic>
    </p:spTree>
    <p:extLst>
      <p:ext uri="{BB962C8B-B14F-4D97-AF65-F5344CB8AC3E}">
        <p14:creationId xmlns:p14="http://schemas.microsoft.com/office/powerpoint/2010/main" val="2102855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96113" y="1039961"/>
            <a:ext cx="10424160" cy="3416320"/>
          </a:xfrm>
          <a:prstGeom prst="rect">
            <a:avLst/>
          </a:prstGeom>
        </p:spPr>
        <p:txBody>
          <a:bodyPr wrap="square">
            <a:spAutoFit/>
          </a:bodyPr>
          <a:lstStyle/>
          <a:p>
            <a:pPr algn="just" fontAlgn="base">
              <a:spcAft>
                <a:spcPts val="0"/>
              </a:spcAft>
            </a:pPr>
            <a:r>
              <a:rPr lang="en-GB" sz="2400" dirty="0">
                <a:latin typeface="Calibri" panose="020F0502020204030204" pitchFamily="34" charset="0"/>
                <a:ea typeface="Times New Roman" panose="02020603050405020304" pitchFamily="18" charset="0"/>
              </a:rPr>
              <a:t>This has prompted lots of young people to take collective action, where they work together to try to bring about change. This could include lobbying politicians to create environmentally-friendly policies, making changes to improve biodiversity in your local neighbourhood, or making individual changes like using public transport or reusable cups. </a:t>
            </a:r>
          </a:p>
          <a:p>
            <a:pPr algn="just" fontAlgn="base">
              <a:spcAft>
                <a:spcPts val="0"/>
              </a:spcAft>
            </a:pPr>
            <a:endParaRPr lang="en-GB" sz="2400" dirty="0">
              <a:latin typeface="Calibri" panose="020F0502020204030204" pitchFamily="34" charset="0"/>
              <a:ea typeface="Times New Roman" panose="02020603050405020304" pitchFamily="18" charset="0"/>
            </a:endParaRPr>
          </a:p>
          <a:p>
            <a:pPr algn="just" fontAlgn="base">
              <a:spcAft>
                <a:spcPts val="0"/>
              </a:spcAft>
            </a:pPr>
            <a:r>
              <a:rPr lang="en-GB" sz="2400" dirty="0">
                <a:latin typeface="Calibri" panose="020F0502020204030204" pitchFamily="34" charset="0"/>
                <a:ea typeface="Times New Roman" panose="02020603050405020304" pitchFamily="18" charset="0"/>
              </a:rPr>
              <a:t>As a class, discuss what forms of collective action you are aware of – perhaps you have heard about them on the news, or perhaps you are already taking action yourself. </a:t>
            </a:r>
            <a:endParaRPr lang="en-GB" sz="2800" dirty="0">
              <a:effectLst/>
              <a:latin typeface="Times New Roman" panose="02020603050405020304" pitchFamily="18" charset="0"/>
              <a:ea typeface="Times New Roman" panose="02020603050405020304" pitchFamily="18" charset="0"/>
            </a:endParaRPr>
          </a:p>
        </p:txBody>
      </p:sp>
      <p:grpSp>
        <p:nvGrpSpPr>
          <p:cNvPr id="2" name="Group 1"/>
          <p:cNvGrpSpPr/>
          <p:nvPr/>
        </p:nvGrpSpPr>
        <p:grpSpPr>
          <a:xfrm>
            <a:off x="6361967" y="5146394"/>
            <a:ext cx="4905195" cy="1226300"/>
            <a:chOff x="6361967" y="5146394"/>
            <a:chExt cx="4905195" cy="1226300"/>
          </a:xfrm>
        </p:grpSpPr>
        <p:pic>
          <p:nvPicPr>
            <p:cNvPr id="5" name="Picture 4">
              <a:extLst>
                <a:ext uri="{FF2B5EF4-FFF2-40B4-BE49-F238E27FC236}">
                  <a16:creationId xmlns:a16="http://schemas.microsoft.com/office/drawing/2014/main" id="{6A772F78-1405-A102-7AE9-AFE724C27FE4}"/>
                </a:ext>
              </a:extLst>
            </p:cNvPr>
            <p:cNvPicPr>
              <a:picLocks noChangeAspect="1"/>
            </p:cNvPicPr>
            <p:nvPr/>
          </p:nvPicPr>
          <p:blipFill>
            <a:blip r:embed="rId2"/>
            <a:stretch>
              <a:fillRect/>
            </a:stretch>
          </p:blipFill>
          <p:spPr>
            <a:xfrm>
              <a:off x="9632097" y="5146395"/>
              <a:ext cx="1635065" cy="1226299"/>
            </a:xfrm>
            <a:prstGeom prst="rect">
              <a:avLst/>
            </a:prstGeom>
          </p:spPr>
        </p:pic>
        <p:pic>
          <p:nvPicPr>
            <p:cNvPr id="7" name="Picture 6">
              <a:extLst>
                <a:ext uri="{FF2B5EF4-FFF2-40B4-BE49-F238E27FC236}">
                  <a16:creationId xmlns:a16="http://schemas.microsoft.com/office/drawing/2014/main" id="{6A772F78-1405-A102-7AE9-AFE724C27FE4}"/>
                </a:ext>
              </a:extLst>
            </p:cNvPr>
            <p:cNvPicPr>
              <a:picLocks noChangeAspect="1"/>
            </p:cNvPicPr>
            <p:nvPr/>
          </p:nvPicPr>
          <p:blipFill>
            <a:blip r:embed="rId2"/>
            <a:stretch>
              <a:fillRect/>
            </a:stretch>
          </p:blipFill>
          <p:spPr>
            <a:xfrm>
              <a:off x="7997032" y="5146395"/>
              <a:ext cx="1635065" cy="1226299"/>
            </a:xfrm>
            <a:prstGeom prst="rect">
              <a:avLst/>
            </a:prstGeom>
          </p:spPr>
        </p:pic>
        <p:pic>
          <p:nvPicPr>
            <p:cNvPr id="8" name="Picture 7">
              <a:extLst>
                <a:ext uri="{FF2B5EF4-FFF2-40B4-BE49-F238E27FC236}">
                  <a16:creationId xmlns:a16="http://schemas.microsoft.com/office/drawing/2014/main" id="{6A772F78-1405-A102-7AE9-AFE724C27FE4}"/>
                </a:ext>
              </a:extLst>
            </p:cNvPr>
            <p:cNvPicPr>
              <a:picLocks noChangeAspect="1"/>
            </p:cNvPicPr>
            <p:nvPr/>
          </p:nvPicPr>
          <p:blipFill>
            <a:blip r:embed="rId2"/>
            <a:stretch>
              <a:fillRect/>
            </a:stretch>
          </p:blipFill>
          <p:spPr>
            <a:xfrm>
              <a:off x="6361967" y="5146394"/>
              <a:ext cx="1635065" cy="1226299"/>
            </a:xfrm>
            <a:prstGeom prst="rect">
              <a:avLst/>
            </a:prstGeom>
          </p:spPr>
        </p:pic>
      </p:grpSp>
    </p:spTree>
    <p:extLst>
      <p:ext uri="{BB962C8B-B14F-4D97-AF65-F5344CB8AC3E}">
        <p14:creationId xmlns:p14="http://schemas.microsoft.com/office/powerpoint/2010/main" val="1908263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04089" y="1237486"/>
            <a:ext cx="10561320" cy="3069338"/>
          </a:xfrm>
          <a:prstGeom prst="rect">
            <a:avLst/>
          </a:prstGeom>
        </p:spPr>
        <p:txBody>
          <a:bodyPr wrap="square">
            <a:noAutofit/>
          </a:bodyPr>
          <a:lstStyle/>
          <a:p>
            <a:pPr algn="just" fontAlgn="base">
              <a:spcAft>
                <a:spcPts val="0"/>
              </a:spcAft>
            </a:pPr>
            <a:r>
              <a:rPr lang="en-GB" sz="2400" dirty="0">
                <a:latin typeface="Calibri" panose="020F0502020204030204" pitchFamily="34" charset="0"/>
                <a:ea typeface="Times New Roman" panose="02020603050405020304" pitchFamily="18" charset="0"/>
              </a:rPr>
              <a:t>At the same time, there is a growing recognition of the ways interaction with the natural world can improve wellbeing. </a:t>
            </a:r>
          </a:p>
          <a:p>
            <a:pPr algn="just" fontAlgn="base">
              <a:spcAft>
                <a:spcPts val="0"/>
              </a:spcAft>
            </a:pPr>
            <a:endParaRPr lang="en-GB" sz="2400" dirty="0">
              <a:latin typeface="Calibri" panose="020F0502020204030204" pitchFamily="34" charset="0"/>
              <a:ea typeface="Times New Roman" panose="02020603050405020304" pitchFamily="18" charset="0"/>
            </a:endParaRPr>
          </a:p>
          <a:p>
            <a:pPr algn="just" fontAlgn="base">
              <a:spcAft>
                <a:spcPts val="0"/>
              </a:spcAft>
            </a:pPr>
            <a:r>
              <a:rPr lang="en-GB" sz="2400" dirty="0">
                <a:latin typeface="Calibri" panose="020F0502020204030204" pitchFamily="34" charset="0"/>
                <a:ea typeface="Times New Roman" panose="02020603050405020304" pitchFamily="18" charset="0"/>
              </a:rPr>
              <a:t>The NHS now includes nature-based activities in its ‘social prescribing’ service. This means health and care practitioners can recommend people spend time in nature e.g. community gardening or food growing, to improve their mental health. </a:t>
            </a:r>
            <a:endParaRPr lang="en-GB" sz="2800" dirty="0">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B040C547-1758-A496-120E-E7450B646ED7}"/>
              </a:ext>
            </a:extLst>
          </p:cNvPr>
          <p:cNvPicPr>
            <a:picLocks noChangeAspect="1"/>
          </p:cNvPicPr>
          <p:nvPr/>
        </p:nvPicPr>
        <p:blipFill>
          <a:blip r:embed="rId2"/>
          <a:stretch>
            <a:fillRect/>
          </a:stretch>
        </p:blipFill>
        <p:spPr>
          <a:xfrm>
            <a:off x="9497731" y="4858617"/>
            <a:ext cx="1000252" cy="1485449"/>
          </a:xfrm>
          <a:prstGeom prst="rect">
            <a:avLst/>
          </a:prstGeom>
        </p:spPr>
      </p:pic>
      <p:pic>
        <p:nvPicPr>
          <p:cNvPr id="10" name="Picture 9">
            <a:extLst>
              <a:ext uri="{FF2B5EF4-FFF2-40B4-BE49-F238E27FC236}">
                <a16:creationId xmlns:a16="http://schemas.microsoft.com/office/drawing/2014/main" id="{3384C52A-A6D7-DF0F-36AF-DB3F174A0DEB}"/>
              </a:ext>
            </a:extLst>
          </p:cNvPr>
          <p:cNvPicPr>
            <a:picLocks noChangeAspect="1"/>
          </p:cNvPicPr>
          <p:nvPr/>
        </p:nvPicPr>
        <p:blipFill>
          <a:blip r:embed="rId3"/>
          <a:stretch>
            <a:fillRect/>
          </a:stretch>
        </p:blipFill>
        <p:spPr>
          <a:xfrm>
            <a:off x="6816408" y="4904622"/>
            <a:ext cx="1261149" cy="1393437"/>
          </a:xfrm>
          <a:prstGeom prst="rect">
            <a:avLst/>
          </a:prstGeom>
        </p:spPr>
      </p:pic>
    </p:spTree>
    <p:extLst>
      <p:ext uri="{BB962C8B-B14F-4D97-AF65-F5344CB8AC3E}">
        <p14:creationId xmlns:p14="http://schemas.microsoft.com/office/powerpoint/2010/main" val="2963605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6412" y="311651"/>
            <a:ext cx="5676550" cy="3970318"/>
          </a:xfrm>
          <a:prstGeom prst="rect">
            <a:avLst/>
          </a:prstGeom>
        </p:spPr>
        <p:txBody>
          <a:bodyPr wrap="square">
            <a:spAutoFit/>
          </a:bodyPr>
          <a:lstStyle/>
          <a:p>
            <a:pPr>
              <a:spcAft>
                <a:spcPts val="0"/>
              </a:spcAft>
            </a:pPr>
            <a:r>
              <a:rPr lang="en-GB" sz="2800" b="1" kern="100" dirty="0">
                <a:latin typeface="Calibri" panose="020F0502020204030204" pitchFamily="34" charset="0"/>
                <a:ea typeface="Calibri" panose="020F0502020204030204" pitchFamily="34" charset="0"/>
                <a:cs typeface="Calibri" panose="020F0502020204030204" pitchFamily="34" charset="0"/>
              </a:rPr>
              <a:t>Read a Poem</a:t>
            </a:r>
            <a:endParaRPr lang="en-GB" sz="3200" kern="1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800" kern="100" dirty="0">
                <a:latin typeface="Calibri" panose="020F0502020204030204" pitchFamily="34" charset="0"/>
                <a:ea typeface="Calibri" panose="020F0502020204030204" pitchFamily="34" charset="0"/>
                <a:cs typeface="Calibri" panose="020F0502020204030204" pitchFamily="34" charset="0"/>
              </a:rPr>
              <a:t> </a:t>
            </a:r>
            <a:endParaRPr lang="en-GB" sz="3200" kern="100" dirty="0">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GB" sz="2800" kern="100" dirty="0">
                <a:latin typeface="Calibri" panose="020F0502020204030204" pitchFamily="34" charset="0"/>
                <a:ea typeface="Calibri" panose="020F0502020204030204" pitchFamily="34" charset="0"/>
                <a:cs typeface="Calibri" panose="020F0502020204030204" pitchFamily="34" charset="0"/>
              </a:rPr>
              <a:t>We’re going to read a poem by Maggie Wang. The poem was written in response to a writing challenge for poets aged 25 and under. The challenge asked young poets to think about how spending time in nature can make someone feel better.</a:t>
            </a:r>
            <a:endParaRPr lang="en-GB" sz="3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4B77AD07-8CC5-831C-DFA7-8C8DA6A2797C}"/>
              </a:ext>
            </a:extLst>
          </p:cNvPr>
          <p:cNvPicPr>
            <a:picLocks noChangeAspect="1"/>
          </p:cNvPicPr>
          <p:nvPr/>
        </p:nvPicPr>
        <p:blipFill>
          <a:blip r:embed="rId2"/>
          <a:stretch>
            <a:fillRect/>
          </a:stretch>
        </p:blipFill>
        <p:spPr>
          <a:xfrm>
            <a:off x="6857692" y="5170190"/>
            <a:ext cx="1555768" cy="919317"/>
          </a:xfrm>
          <a:prstGeom prst="rect">
            <a:avLst/>
          </a:prstGeom>
        </p:spPr>
      </p:pic>
      <p:pic>
        <p:nvPicPr>
          <p:cNvPr id="15" name="Picture 14">
            <a:extLst>
              <a:ext uri="{FF2B5EF4-FFF2-40B4-BE49-F238E27FC236}">
                <a16:creationId xmlns:a16="http://schemas.microsoft.com/office/drawing/2014/main" id="{46A2062D-DFD8-28E2-3C5F-EC09FBE1E9A9}"/>
              </a:ext>
            </a:extLst>
          </p:cNvPr>
          <p:cNvPicPr>
            <a:picLocks noChangeAspect="1"/>
          </p:cNvPicPr>
          <p:nvPr/>
        </p:nvPicPr>
        <p:blipFill>
          <a:blip r:embed="rId3"/>
          <a:stretch>
            <a:fillRect/>
          </a:stretch>
        </p:blipFill>
        <p:spPr>
          <a:xfrm rot="980585">
            <a:off x="10164381" y="594181"/>
            <a:ext cx="946646" cy="2236978"/>
          </a:xfrm>
          <a:prstGeom prst="rect">
            <a:avLst/>
          </a:prstGeom>
        </p:spPr>
      </p:pic>
      <p:pic>
        <p:nvPicPr>
          <p:cNvPr id="16" name="Picture 15">
            <a:extLst>
              <a:ext uri="{FF2B5EF4-FFF2-40B4-BE49-F238E27FC236}">
                <a16:creationId xmlns:a16="http://schemas.microsoft.com/office/drawing/2014/main" id="{F74838EC-01E2-3979-D83F-FDFB619A8D64}"/>
              </a:ext>
            </a:extLst>
          </p:cNvPr>
          <p:cNvPicPr>
            <a:picLocks noChangeAspect="1"/>
          </p:cNvPicPr>
          <p:nvPr/>
        </p:nvPicPr>
        <p:blipFill>
          <a:blip r:embed="rId4"/>
          <a:stretch>
            <a:fillRect/>
          </a:stretch>
        </p:blipFill>
        <p:spPr>
          <a:xfrm>
            <a:off x="7955281" y="3273745"/>
            <a:ext cx="1557090" cy="1162890"/>
          </a:xfrm>
          <a:prstGeom prst="rect">
            <a:avLst/>
          </a:prstGeom>
        </p:spPr>
      </p:pic>
    </p:spTree>
    <p:extLst>
      <p:ext uri="{BB962C8B-B14F-4D97-AF65-F5344CB8AC3E}">
        <p14:creationId xmlns:p14="http://schemas.microsoft.com/office/powerpoint/2010/main" val="1368735567"/>
      </p:ext>
    </p:extLst>
  </p:cSld>
  <p:clrMapOvr>
    <a:masterClrMapping/>
  </p:clrMapOvr>
</p:sld>
</file>

<file path=ppt/theme/theme1.xml><?xml version="1.0" encoding="utf-8"?>
<a:theme xmlns:a="http://schemas.openxmlformats.org/drawingml/2006/main" name="Office Theme">
  <a:themeElements>
    <a:clrScheme name="NENP">
      <a:dk1>
        <a:srgbClr val="132F1D"/>
      </a:dk1>
      <a:lt1>
        <a:srgbClr val="F9F6F1"/>
      </a:lt1>
      <a:dk2>
        <a:srgbClr val="132F1D"/>
      </a:dk2>
      <a:lt2>
        <a:srgbClr val="F9F6F1"/>
      </a:lt2>
      <a:accent1>
        <a:srgbClr val="839930"/>
      </a:accent1>
      <a:accent2>
        <a:srgbClr val="E7AE3F"/>
      </a:accent2>
      <a:accent3>
        <a:srgbClr val="BD4C19"/>
      </a:accent3>
      <a:accent4>
        <a:srgbClr val="337696"/>
      </a:accent4>
      <a:accent5>
        <a:srgbClr val="335945"/>
      </a:accent5>
      <a:accent6>
        <a:srgbClr val="935528"/>
      </a:accent6>
      <a:hlink>
        <a:srgbClr val="335945"/>
      </a:hlink>
      <a:folHlink>
        <a:srgbClr val="8399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NP Powerpoint Template" id="{B0402084-ADD2-4940-8158-53B78EA9ADF0}" vid="{106AF8D8-ED3D-6241-AC88-8012EBF16A3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1a464aa-a786-405b-bb6b-b90e04698418">
      <UserInfo>
        <DisplayName>Theodore Blossom</DisplayName>
        <AccountId>258</AccountId>
        <AccountType/>
      </UserInfo>
    </SharedWithUsers>
    <lcf76f155ced4ddcb4097134ff3c332f xmlns="37c47d49-5c3e-4564-83ee-3a7de24ace65">
      <Terms xmlns="http://schemas.microsoft.com/office/infopath/2007/PartnerControls"/>
    </lcf76f155ced4ddcb4097134ff3c332f>
    <TaxCatchAll xmlns="01a464aa-a786-405b-bb6b-b90e0469841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965D94F0762894DBFBF8132F36DD753" ma:contentTypeVersion="14" ma:contentTypeDescription="Create a new document." ma:contentTypeScope="" ma:versionID="6e0761fb5403073ed6c9e0230868e940">
  <xsd:schema xmlns:xsd="http://www.w3.org/2001/XMLSchema" xmlns:xs="http://www.w3.org/2001/XMLSchema" xmlns:p="http://schemas.microsoft.com/office/2006/metadata/properties" xmlns:ns2="01a464aa-a786-405b-bb6b-b90e04698418" xmlns:ns3="37c47d49-5c3e-4564-83ee-3a7de24ace65" targetNamespace="http://schemas.microsoft.com/office/2006/metadata/properties" ma:root="true" ma:fieldsID="4c3c2815ddce23b600af5000d2f90e71" ns2:_="" ns3:_="">
    <xsd:import namespace="01a464aa-a786-405b-bb6b-b90e04698418"/>
    <xsd:import namespace="37c47d49-5c3e-4564-83ee-3a7de24ace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464aa-a786-405b-bb6b-b90e046984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ba91ac-8f10-4fd1-a0bc-b6f7c7ddcd58}" ma:internalName="TaxCatchAll" ma:showField="CatchAllData" ma:web="01a464aa-a786-405b-bb6b-b90e04698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c47d49-5c3e-4564-83ee-3a7de24ace6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F84AF2-4E7C-447D-8002-530FD1DD6538}">
  <ds:schemaRefs>
    <ds:schemaRef ds:uri="http://purl.org/dc/terms/"/>
    <ds:schemaRef ds:uri="http://schemas.openxmlformats.org/package/2006/metadata/core-properties"/>
    <ds:schemaRef ds:uri="http://schemas.microsoft.com/office/2006/documentManagement/types"/>
    <ds:schemaRef ds:uri="01a464aa-a786-405b-bb6b-b90e04698418"/>
    <ds:schemaRef ds:uri="http://purl.org/dc/elements/1.1/"/>
    <ds:schemaRef ds:uri="http://schemas.microsoft.com/office/2006/metadata/properties"/>
    <ds:schemaRef ds:uri="http://schemas.microsoft.com/office/infopath/2007/PartnerControls"/>
    <ds:schemaRef ds:uri="37c47d49-5c3e-4564-83ee-3a7de24ace65"/>
    <ds:schemaRef ds:uri="http://www.w3.org/XML/1998/namespace"/>
    <ds:schemaRef ds:uri="http://purl.org/dc/dcmitype/"/>
  </ds:schemaRefs>
</ds:datastoreItem>
</file>

<file path=customXml/itemProps2.xml><?xml version="1.0" encoding="utf-8"?>
<ds:datastoreItem xmlns:ds="http://schemas.openxmlformats.org/officeDocument/2006/customXml" ds:itemID="{8D90F468-FA14-4B99-86F5-C48C8D8296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1a464aa-a786-405b-bb6b-b90e04698418"/>
    <ds:schemaRef ds:uri="37c47d49-5c3e-4564-83ee-3a7de24ace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4A1ED8E-D7EF-489D-81FA-A9A8FF659F6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356</TotalTime>
  <Words>1753</Words>
  <Application>Microsoft Office PowerPoint</Application>
  <PresentationFormat>Widescreen</PresentationFormat>
  <Paragraphs>105</Paragraphs>
  <Slides>17</Slides>
  <Notes>0</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Writing the World We Want to See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Lamont</dc:creator>
  <cp:lastModifiedBy>Natasha Ryan</cp:lastModifiedBy>
  <cp:revision>22</cp:revision>
  <dcterms:created xsi:type="dcterms:W3CDTF">2023-07-13T13:06:36Z</dcterms:created>
  <dcterms:modified xsi:type="dcterms:W3CDTF">2023-09-20T19:43:45Z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0x010100A965D94F0762894DBFBF8132F36DD753</vt:lpwstr>
  </property>
  <property fmtid="{D5CDD505-2E9C-101B-9397-08002B2CF9AE}" pid="3" name="MediaServiceImageTags">
    <vt:lpwstr/>
  </property>
</Properties>
</file>